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2" r:id="rId2"/>
    <p:sldId id="323" r:id="rId3"/>
    <p:sldId id="315" r:id="rId4"/>
    <p:sldId id="311" r:id="rId5"/>
    <p:sldId id="304" r:id="rId6"/>
    <p:sldId id="317" r:id="rId7"/>
    <p:sldId id="321" r:id="rId8"/>
    <p:sldId id="278" r:id="rId9"/>
    <p:sldId id="307" r:id="rId10"/>
    <p:sldId id="308" r:id="rId11"/>
    <p:sldId id="305" r:id="rId12"/>
    <p:sldId id="273" r:id="rId13"/>
    <p:sldId id="306"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MOUTOUSSAMY" initials="IM" lastIdx="7" clrIdx="0">
    <p:extLst>
      <p:ext uri="{19B8F6BF-5375-455C-9EA6-DF929625EA0E}">
        <p15:presenceInfo xmlns:p15="http://schemas.microsoft.com/office/powerpoint/2012/main" userId="S-1-5-21-1616320312-2655828719-4280963109-9096" providerId="AD"/>
      </p:ext>
    </p:extLst>
  </p:cmAuthor>
  <p:cmAuthor id="2" name="DAVID HELARD" initials="DH" lastIdx="2" clrIdx="1">
    <p:extLst>
      <p:ext uri="{19B8F6BF-5375-455C-9EA6-DF929625EA0E}">
        <p15:presenceInfo xmlns:p15="http://schemas.microsoft.com/office/powerpoint/2012/main" userId="S-1-5-21-1616320312-2655828719-4280963109-23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D"/>
    <a:srgbClr val="96CB39"/>
    <a:srgbClr val="64CCC0"/>
    <a:srgbClr val="DA9918"/>
    <a:srgbClr val="FAFAFA"/>
    <a:srgbClr val="EDBC5D"/>
    <a:srgbClr val="E8BE53"/>
    <a:srgbClr val="5DD3BC"/>
    <a:srgbClr val="AC6DED"/>
    <a:srgbClr val="A67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C83CB-A111-4089-8413-8035574B8801}" v="5" dt="2024-03-15T16:44:48.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48" autoAdjust="0"/>
    <p:restoredTop sz="94343" autoAdjust="0"/>
  </p:normalViewPr>
  <p:slideViewPr>
    <p:cSldViewPr snapToGrid="0">
      <p:cViewPr varScale="1">
        <p:scale>
          <a:sx n="107" d="100"/>
          <a:sy n="107"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E1893-5513-413A-9BEA-9081859CE32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22A28468-2FC8-4B8F-83B6-80D67C5B8D28}">
      <dgm:prSet phldrT="[Texte]"/>
      <dgm:spPr/>
      <dgm:t>
        <a:bodyPr/>
        <a:lstStyle/>
        <a:p>
          <a:r>
            <a:rPr lang="fr-FR" dirty="0">
              <a:effectLst/>
              <a:ea typeface="Calibri" panose="020F0502020204030204" pitchFamily="34" charset="0"/>
            </a:rPr>
            <a:t>Sécuriser le parcours de l’élève et de l’apprenti jusqu’à la qualification pour l’emploi</a:t>
          </a:r>
          <a:endParaRPr lang="fr-FR" dirty="0"/>
        </a:p>
      </dgm:t>
    </dgm:pt>
    <dgm:pt modelId="{A98C944E-CCFF-433E-8367-1432CAC9681F}" type="parTrans" cxnId="{AA802BB8-AC05-42A0-A46C-EC7BB317FA0D}">
      <dgm:prSet/>
      <dgm:spPr/>
      <dgm:t>
        <a:bodyPr/>
        <a:lstStyle/>
        <a:p>
          <a:endParaRPr lang="fr-FR"/>
        </a:p>
      </dgm:t>
    </dgm:pt>
    <dgm:pt modelId="{FED8805F-EC53-460F-AEC0-11F34045E994}" type="sibTrans" cxnId="{AA802BB8-AC05-42A0-A46C-EC7BB317FA0D}">
      <dgm:prSet/>
      <dgm:spPr/>
      <dgm:t>
        <a:bodyPr/>
        <a:lstStyle/>
        <a:p>
          <a:endParaRPr lang="fr-FR"/>
        </a:p>
      </dgm:t>
    </dgm:pt>
    <dgm:pt modelId="{18841E68-264C-459B-A060-4D9F5E2B1AE3}">
      <dgm:prSet phldrT="[Texte]"/>
      <dgm:spPr/>
      <dgm:t>
        <a:bodyPr/>
        <a:lstStyle/>
        <a:p>
          <a:r>
            <a:rPr lang="fr-FR" dirty="0">
              <a:effectLst/>
              <a:ea typeface="Calibri" panose="020F0502020204030204" pitchFamily="34" charset="0"/>
            </a:rPr>
            <a:t>Développer chez chaque jeune les compétences à s’orienter et à se saisir d’une formation tout au long de sa vie professionnelle</a:t>
          </a:r>
          <a:endParaRPr lang="fr-FR" dirty="0"/>
        </a:p>
      </dgm:t>
    </dgm:pt>
    <dgm:pt modelId="{419F109B-CE0F-42A0-A194-9B04A7DB50C8}" type="parTrans" cxnId="{2E1EE3DD-C9E2-469E-BA55-508EE2F10C3C}">
      <dgm:prSet/>
      <dgm:spPr/>
      <dgm:t>
        <a:bodyPr/>
        <a:lstStyle/>
        <a:p>
          <a:endParaRPr lang="fr-FR"/>
        </a:p>
      </dgm:t>
    </dgm:pt>
    <dgm:pt modelId="{195FDCCE-5E4C-46C6-90F2-FF0C99EB46DE}" type="sibTrans" cxnId="{2E1EE3DD-C9E2-469E-BA55-508EE2F10C3C}">
      <dgm:prSet/>
      <dgm:spPr/>
      <dgm:t>
        <a:bodyPr/>
        <a:lstStyle/>
        <a:p>
          <a:endParaRPr lang="fr-FR"/>
        </a:p>
      </dgm:t>
    </dgm:pt>
    <dgm:pt modelId="{62D63260-3424-4C5E-8B07-705E91AAA3C8}">
      <dgm:prSet phldrT="[Texte]"/>
      <dgm:spPr/>
      <dgm:t>
        <a:bodyPr/>
        <a:lstStyle/>
        <a:p>
          <a:r>
            <a:rPr lang="fr-FR" dirty="0"/>
            <a:t>Développer et valoriser les compétences des personnels</a:t>
          </a:r>
        </a:p>
      </dgm:t>
    </dgm:pt>
    <dgm:pt modelId="{D89AB63A-0F9C-4CAB-96C7-35D52BE77402}" type="parTrans" cxnId="{10DFB5D3-B80D-45F1-B4CA-CB9490F401BF}">
      <dgm:prSet/>
      <dgm:spPr/>
      <dgm:t>
        <a:bodyPr/>
        <a:lstStyle/>
        <a:p>
          <a:endParaRPr lang="fr-FR"/>
        </a:p>
      </dgm:t>
    </dgm:pt>
    <dgm:pt modelId="{EE7187F1-13B7-4EBC-AC15-9652BC51E473}" type="sibTrans" cxnId="{10DFB5D3-B80D-45F1-B4CA-CB9490F401BF}">
      <dgm:prSet/>
      <dgm:spPr/>
      <dgm:t>
        <a:bodyPr/>
        <a:lstStyle/>
        <a:p>
          <a:endParaRPr lang="fr-FR"/>
        </a:p>
      </dgm:t>
    </dgm:pt>
    <dgm:pt modelId="{6CF7073E-E192-457C-9754-305BE6440B1D}">
      <dgm:prSet phldrT="[Texte]"/>
      <dgm:spPr/>
      <dgm:t>
        <a:bodyPr/>
        <a:lstStyle/>
        <a:p>
          <a:r>
            <a:rPr lang="fr-FR" dirty="0">
              <a:solidFill>
                <a:schemeClr val="bg1"/>
              </a:solidFill>
              <a:effectLst/>
              <a:ea typeface="Calibri" panose="020F0502020204030204" pitchFamily="34" charset="0"/>
            </a:rPr>
            <a:t>Renforcer le lien école-entreprise pour positionner le LP comme un acteur majeur d’un service public d’éducation en matière de formation professionnelle</a:t>
          </a:r>
          <a:endParaRPr lang="fr-FR" dirty="0">
            <a:solidFill>
              <a:schemeClr val="bg1"/>
            </a:solidFill>
          </a:endParaRPr>
        </a:p>
      </dgm:t>
    </dgm:pt>
    <dgm:pt modelId="{0E081750-21D7-41D1-8E2F-DA9B6787C4E6}" type="parTrans" cxnId="{406F1FB9-9314-49AA-B4EB-41E53BE38036}">
      <dgm:prSet/>
      <dgm:spPr/>
      <dgm:t>
        <a:bodyPr/>
        <a:lstStyle/>
        <a:p>
          <a:endParaRPr lang="fr-FR"/>
        </a:p>
      </dgm:t>
    </dgm:pt>
    <dgm:pt modelId="{61C5A81E-3B15-4BAF-AA70-A69C1CD05C40}" type="sibTrans" cxnId="{406F1FB9-9314-49AA-B4EB-41E53BE38036}">
      <dgm:prSet/>
      <dgm:spPr/>
      <dgm:t>
        <a:bodyPr/>
        <a:lstStyle/>
        <a:p>
          <a:endParaRPr lang="fr-FR"/>
        </a:p>
      </dgm:t>
    </dgm:pt>
    <dgm:pt modelId="{6E177C12-AB7C-4C15-B775-7AE9EDD5867A}" type="pres">
      <dgm:prSet presAssocID="{919E1893-5513-413A-9BEA-9081859CE326}" presName="matrix" presStyleCnt="0">
        <dgm:presLayoutVars>
          <dgm:chMax val="1"/>
          <dgm:dir/>
          <dgm:resizeHandles val="exact"/>
        </dgm:presLayoutVars>
      </dgm:prSet>
      <dgm:spPr/>
    </dgm:pt>
    <dgm:pt modelId="{01531089-E990-4235-B1A8-D7D3B7B030C7}" type="pres">
      <dgm:prSet presAssocID="{919E1893-5513-413A-9BEA-9081859CE326}" presName="diamond" presStyleLbl="bgShp" presStyleIdx="0" presStyleCnt="1"/>
      <dgm:spPr/>
    </dgm:pt>
    <dgm:pt modelId="{212BFEC0-D6F3-4BF8-BEC9-511A1D4B96B6}" type="pres">
      <dgm:prSet presAssocID="{919E1893-5513-413A-9BEA-9081859CE326}" presName="quad1" presStyleLbl="node1" presStyleIdx="0" presStyleCnt="4">
        <dgm:presLayoutVars>
          <dgm:chMax val="0"/>
          <dgm:chPref val="0"/>
          <dgm:bulletEnabled val="1"/>
        </dgm:presLayoutVars>
      </dgm:prSet>
      <dgm:spPr/>
    </dgm:pt>
    <dgm:pt modelId="{465D654D-BA9E-4773-9D54-F816847C95CB}" type="pres">
      <dgm:prSet presAssocID="{919E1893-5513-413A-9BEA-9081859CE326}" presName="quad2" presStyleLbl="node1" presStyleIdx="1" presStyleCnt="4">
        <dgm:presLayoutVars>
          <dgm:chMax val="0"/>
          <dgm:chPref val="0"/>
          <dgm:bulletEnabled val="1"/>
        </dgm:presLayoutVars>
      </dgm:prSet>
      <dgm:spPr/>
    </dgm:pt>
    <dgm:pt modelId="{26D85457-9720-470F-9142-BCE88A892202}" type="pres">
      <dgm:prSet presAssocID="{919E1893-5513-413A-9BEA-9081859CE326}" presName="quad3" presStyleLbl="node1" presStyleIdx="2" presStyleCnt="4">
        <dgm:presLayoutVars>
          <dgm:chMax val="0"/>
          <dgm:chPref val="0"/>
          <dgm:bulletEnabled val="1"/>
        </dgm:presLayoutVars>
      </dgm:prSet>
      <dgm:spPr/>
    </dgm:pt>
    <dgm:pt modelId="{8514D806-5E71-4C94-A948-AF76BE2F27C8}" type="pres">
      <dgm:prSet presAssocID="{919E1893-5513-413A-9BEA-9081859CE326}" presName="quad4" presStyleLbl="node1" presStyleIdx="3" presStyleCnt="4">
        <dgm:presLayoutVars>
          <dgm:chMax val="0"/>
          <dgm:chPref val="0"/>
          <dgm:bulletEnabled val="1"/>
        </dgm:presLayoutVars>
      </dgm:prSet>
      <dgm:spPr/>
    </dgm:pt>
  </dgm:ptLst>
  <dgm:cxnLst>
    <dgm:cxn modelId="{6ECB8803-EB1E-4EB4-8B38-019B935F0722}" type="presOf" srcId="{6CF7073E-E192-457C-9754-305BE6440B1D}" destId="{8514D806-5E71-4C94-A948-AF76BE2F27C8}" srcOrd="0" destOrd="0" presId="urn:microsoft.com/office/officeart/2005/8/layout/matrix3"/>
    <dgm:cxn modelId="{C7C12954-5194-4F6F-9D13-1B1312B6673B}" type="presOf" srcId="{18841E68-264C-459B-A060-4D9F5E2B1AE3}" destId="{465D654D-BA9E-4773-9D54-F816847C95CB}" srcOrd="0" destOrd="0" presId="urn:microsoft.com/office/officeart/2005/8/layout/matrix3"/>
    <dgm:cxn modelId="{AA802BB8-AC05-42A0-A46C-EC7BB317FA0D}" srcId="{919E1893-5513-413A-9BEA-9081859CE326}" destId="{22A28468-2FC8-4B8F-83B6-80D67C5B8D28}" srcOrd="0" destOrd="0" parTransId="{A98C944E-CCFF-433E-8367-1432CAC9681F}" sibTransId="{FED8805F-EC53-460F-AEC0-11F34045E994}"/>
    <dgm:cxn modelId="{406F1FB9-9314-49AA-B4EB-41E53BE38036}" srcId="{919E1893-5513-413A-9BEA-9081859CE326}" destId="{6CF7073E-E192-457C-9754-305BE6440B1D}" srcOrd="3" destOrd="0" parTransId="{0E081750-21D7-41D1-8E2F-DA9B6787C4E6}" sibTransId="{61C5A81E-3B15-4BAF-AA70-A69C1CD05C40}"/>
    <dgm:cxn modelId="{EE2615C2-214F-4991-A3E9-E5163EB3F2CC}" type="presOf" srcId="{919E1893-5513-413A-9BEA-9081859CE326}" destId="{6E177C12-AB7C-4C15-B775-7AE9EDD5867A}" srcOrd="0" destOrd="0" presId="urn:microsoft.com/office/officeart/2005/8/layout/matrix3"/>
    <dgm:cxn modelId="{6C6EEFD2-3D7C-41C1-9B33-A5686C29B813}" type="presOf" srcId="{62D63260-3424-4C5E-8B07-705E91AAA3C8}" destId="{26D85457-9720-470F-9142-BCE88A892202}" srcOrd="0" destOrd="0" presId="urn:microsoft.com/office/officeart/2005/8/layout/matrix3"/>
    <dgm:cxn modelId="{10DFB5D3-B80D-45F1-B4CA-CB9490F401BF}" srcId="{919E1893-5513-413A-9BEA-9081859CE326}" destId="{62D63260-3424-4C5E-8B07-705E91AAA3C8}" srcOrd="2" destOrd="0" parTransId="{D89AB63A-0F9C-4CAB-96C7-35D52BE77402}" sibTransId="{EE7187F1-13B7-4EBC-AC15-9652BC51E473}"/>
    <dgm:cxn modelId="{2E1EE3DD-C9E2-469E-BA55-508EE2F10C3C}" srcId="{919E1893-5513-413A-9BEA-9081859CE326}" destId="{18841E68-264C-459B-A060-4D9F5E2B1AE3}" srcOrd="1" destOrd="0" parTransId="{419F109B-CE0F-42A0-A194-9B04A7DB50C8}" sibTransId="{195FDCCE-5E4C-46C6-90F2-FF0C99EB46DE}"/>
    <dgm:cxn modelId="{95D8AEDF-2B5A-40E6-A418-EEEAFF68ADFB}" type="presOf" srcId="{22A28468-2FC8-4B8F-83B6-80D67C5B8D28}" destId="{212BFEC0-D6F3-4BF8-BEC9-511A1D4B96B6}" srcOrd="0" destOrd="0" presId="urn:microsoft.com/office/officeart/2005/8/layout/matrix3"/>
    <dgm:cxn modelId="{81FA50B3-DCE5-4817-9FE7-86F7E1D9DA81}" type="presParOf" srcId="{6E177C12-AB7C-4C15-B775-7AE9EDD5867A}" destId="{01531089-E990-4235-B1A8-D7D3B7B030C7}" srcOrd="0" destOrd="0" presId="urn:microsoft.com/office/officeart/2005/8/layout/matrix3"/>
    <dgm:cxn modelId="{F02A346B-80FE-4A3C-B75C-1BC901DFFA26}" type="presParOf" srcId="{6E177C12-AB7C-4C15-B775-7AE9EDD5867A}" destId="{212BFEC0-D6F3-4BF8-BEC9-511A1D4B96B6}" srcOrd="1" destOrd="0" presId="urn:microsoft.com/office/officeart/2005/8/layout/matrix3"/>
    <dgm:cxn modelId="{2C71E873-5629-4E2A-8EE6-4120B849BE63}" type="presParOf" srcId="{6E177C12-AB7C-4C15-B775-7AE9EDD5867A}" destId="{465D654D-BA9E-4773-9D54-F816847C95CB}" srcOrd="2" destOrd="0" presId="urn:microsoft.com/office/officeart/2005/8/layout/matrix3"/>
    <dgm:cxn modelId="{C740D873-FF9C-4597-BF31-845405B8CE50}" type="presParOf" srcId="{6E177C12-AB7C-4C15-B775-7AE9EDD5867A}" destId="{26D85457-9720-470F-9142-BCE88A892202}" srcOrd="3" destOrd="0" presId="urn:microsoft.com/office/officeart/2005/8/layout/matrix3"/>
    <dgm:cxn modelId="{C7C85E88-7E9A-4043-8183-38D0D9BE0E15}" type="presParOf" srcId="{6E177C12-AB7C-4C15-B775-7AE9EDD5867A}" destId="{8514D806-5E71-4C94-A948-AF76BE2F27C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31089-E990-4235-B1A8-D7D3B7B030C7}">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BFEC0-D6F3-4BF8-BEC9-511A1D4B96B6}">
      <dsp:nvSpPr>
        <dsp:cNvPr id="0" name=""/>
        <dsp:cNvSpPr/>
      </dsp:nvSpPr>
      <dsp:spPr>
        <a:xfrm>
          <a:off x="1869439"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effectLst/>
              <a:ea typeface="Calibri" panose="020F0502020204030204" pitchFamily="34" charset="0"/>
            </a:rPr>
            <a:t>Sécuriser le parcours de l’élève et de l’apprenti jusqu’à la qualification pour l’emploi</a:t>
          </a:r>
          <a:endParaRPr lang="fr-FR" sz="1500" kern="1200" dirty="0"/>
        </a:p>
      </dsp:txBody>
      <dsp:txXfrm>
        <a:off x="1972601" y="617935"/>
        <a:ext cx="1906956" cy="1906956"/>
      </dsp:txXfrm>
    </dsp:sp>
    <dsp:sp modelId="{465D654D-BA9E-4773-9D54-F816847C95CB}">
      <dsp:nvSpPr>
        <dsp:cNvPr id="0" name=""/>
        <dsp:cNvSpPr/>
      </dsp:nvSpPr>
      <dsp:spPr>
        <a:xfrm>
          <a:off x="4145280" y="51477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effectLst/>
              <a:ea typeface="Calibri" panose="020F0502020204030204" pitchFamily="34" charset="0"/>
            </a:rPr>
            <a:t>Développer chez chaque jeune les compétences à s’orienter et à se saisir d’une formation tout au long de sa vie professionnelle</a:t>
          </a:r>
          <a:endParaRPr lang="fr-FR" sz="1500" kern="1200" dirty="0"/>
        </a:p>
      </dsp:txBody>
      <dsp:txXfrm>
        <a:off x="4248442" y="617935"/>
        <a:ext cx="1906956" cy="1906956"/>
      </dsp:txXfrm>
    </dsp:sp>
    <dsp:sp modelId="{26D85457-9720-470F-9142-BCE88A892202}">
      <dsp:nvSpPr>
        <dsp:cNvPr id="0" name=""/>
        <dsp:cNvSpPr/>
      </dsp:nvSpPr>
      <dsp:spPr>
        <a:xfrm>
          <a:off x="1869439"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Développer et valoriser les compétences des personnels</a:t>
          </a:r>
        </a:p>
      </dsp:txBody>
      <dsp:txXfrm>
        <a:off x="1972601" y="2893775"/>
        <a:ext cx="1906956" cy="1906956"/>
      </dsp:txXfrm>
    </dsp:sp>
    <dsp:sp modelId="{8514D806-5E71-4C94-A948-AF76BE2F27C8}">
      <dsp:nvSpPr>
        <dsp:cNvPr id="0" name=""/>
        <dsp:cNvSpPr/>
      </dsp:nvSpPr>
      <dsp:spPr>
        <a:xfrm>
          <a:off x="4145280" y="2790613"/>
          <a:ext cx="2113280" cy="21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bg1"/>
              </a:solidFill>
              <a:effectLst/>
              <a:ea typeface="Calibri" panose="020F0502020204030204" pitchFamily="34" charset="0"/>
            </a:rPr>
            <a:t>Renforcer le lien école-entreprise pour positionner le LP comme un acteur majeur d’un service public d’éducation en matière de formation professionnelle</a:t>
          </a:r>
          <a:endParaRPr lang="fr-FR" sz="1500" kern="1200" dirty="0">
            <a:solidFill>
              <a:schemeClr val="bg1"/>
            </a:solidFill>
          </a:endParaRPr>
        </a:p>
      </dsp:txBody>
      <dsp:txXfrm>
        <a:off x="4248442" y="2893775"/>
        <a:ext cx="1906956"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98725-377A-4409-A1B6-10CD96AB8900}" type="datetimeFigureOut">
              <a:rPr lang="fr-FR" smtClean="0"/>
              <a:t>10/04/2024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43133-EBC0-44AF-8FC2-D7F4FE4484C5}" type="slidenum">
              <a:rPr lang="fr-FR" smtClean="0"/>
              <a:t>‹N°›</a:t>
            </a:fld>
            <a:endParaRPr lang="fr-FR"/>
          </a:p>
        </p:txBody>
      </p:sp>
    </p:spTree>
    <p:extLst>
      <p:ext uri="{BB962C8B-B14F-4D97-AF65-F5344CB8AC3E}">
        <p14:creationId xmlns:p14="http://schemas.microsoft.com/office/powerpoint/2010/main" val="853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45C1F6-7617-4F9E-AAE6-518BF5CCCE71}" type="slidenum">
              <a:rPr lang="fr-FR" smtClean="0"/>
              <a:t>3</a:t>
            </a:fld>
            <a:endParaRPr lang="fr-FR"/>
          </a:p>
        </p:txBody>
      </p:sp>
    </p:spTree>
    <p:extLst>
      <p:ext uri="{BB962C8B-B14F-4D97-AF65-F5344CB8AC3E}">
        <p14:creationId xmlns:p14="http://schemas.microsoft.com/office/powerpoint/2010/main" val="31521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45C1F6-7617-4F9E-AAE6-518BF5CCCE71}" type="slidenum">
              <a:rPr lang="fr-FR" smtClean="0"/>
              <a:t>4</a:t>
            </a:fld>
            <a:endParaRPr lang="fr-FR"/>
          </a:p>
        </p:txBody>
      </p:sp>
    </p:spTree>
    <p:extLst>
      <p:ext uri="{BB962C8B-B14F-4D97-AF65-F5344CB8AC3E}">
        <p14:creationId xmlns:p14="http://schemas.microsoft.com/office/powerpoint/2010/main" val="13618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45C1F6-7617-4F9E-AAE6-518BF5CCCE71}" type="slidenum">
              <a:rPr lang="fr-FR" smtClean="0"/>
              <a:t>5</a:t>
            </a:fld>
            <a:endParaRPr lang="fr-FR"/>
          </a:p>
        </p:txBody>
      </p:sp>
    </p:spTree>
    <p:extLst>
      <p:ext uri="{BB962C8B-B14F-4D97-AF65-F5344CB8AC3E}">
        <p14:creationId xmlns:p14="http://schemas.microsoft.com/office/powerpoint/2010/main" val="219832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45C1F6-7617-4F9E-AAE6-518BF5CCCE71}" type="slidenum">
              <a:rPr lang="fr-FR" smtClean="0"/>
              <a:t>6</a:t>
            </a:fld>
            <a:endParaRPr lang="fr-FR"/>
          </a:p>
        </p:txBody>
      </p:sp>
    </p:spTree>
    <p:extLst>
      <p:ext uri="{BB962C8B-B14F-4D97-AF65-F5344CB8AC3E}">
        <p14:creationId xmlns:p14="http://schemas.microsoft.com/office/powerpoint/2010/main" val="113147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6565" indent="-456565" algn="just">
              <a:lnSpc>
                <a:spcPct val="107000"/>
              </a:lnSpc>
              <a:buFont typeface="Courier New" panose="02070309020205020404" pitchFamily="49" charset="0"/>
              <a:buChar char="o"/>
            </a:pPr>
            <a:endParaRPr lang="fr-FR" sz="1200" dirty="0">
              <a:cs typeface="Calibri"/>
            </a:endParaRPr>
          </a:p>
          <a:p>
            <a:endParaRPr lang="fr-FR" dirty="0"/>
          </a:p>
        </p:txBody>
      </p:sp>
      <p:sp>
        <p:nvSpPr>
          <p:cNvPr id="4" name="Espace réservé du numéro de diapositive 3"/>
          <p:cNvSpPr>
            <a:spLocks noGrp="1"/>
          </p:cNvSpPr>
          <p:nvPr>
            <p:ph type="sldNum" sz="quarter" idx="10"/>
          </p:nvPr>
        </p:nvSpPr>
        <p:spPr/>
        <p:txBody>
          <a:bodyPr/>
          <a:lstStyle/>
          <a:p>
            <a:fld id="{2045C1F6-7617-4F9E-AAE6-518BF5CCCE71}" type="slidenum">
              <a:rPr lang="fr-FR" smtClean="0"/>
              <a:t>7</a:t>
            </a:fld>
            <a:endParaRPr lang="fr-FR"/>
          </a:p>
        </p:txBody>
      </p:sp>
    </p:spTree>
    <p:extLst>
      <p:ext uri="{BB962C8B-B14F-4D97-AF65-F5344CB8AC3E}">
        <p14:creationId xmlns:p14="http://schemas.microsoft.com/office/powerpoint/2010/main" val="149987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28470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15626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68858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Inspection générale de l’éducation, du sport et de la recherche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5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Inspection générale de l’éducation, du sport et de la recherche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43391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Inspection générale de l’éducation, du sport et de la recherche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151345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3140968"/>
            <a:ext cx="11232000" cy="2769600"/>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10/04/2024</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0701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382501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206889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7B6FF6B-0DFA-4B2F-A21E-1CBD568EAA82}"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400828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B6FF6B-0DFA-4B2F-A21E-1CBD568EAA82}" type="datetimeFigureOut">
              <a:rPr lang="fr-FR" smtClean="0"/>
              <a:t>10/04/2024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301106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7B6FF6B-0DFA-4B2F-A21E-1CBD568EAA82}" type="datetimeFigureOut">
              <a:rPr lang="fr-FR" smtClean="0"/>
              <a:t>10/04/2024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194222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B6FF6B-0DFA-4B2F-A21E-1CBD568EAA82}" type="datetimeFigureOut">
              <a:rPr lang="fr-FR" smtClean="0"/>
              <a:t>10/04/2024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180510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B6FF6B-0DFA-4B2F-A21E-1CBD568EAA82}"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9879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B6FF6B-0DFA-4B2F-A21E-1CBD568EAA82}"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8BD1-AC5C-47FD-BD5F-3A8B3D8AA8EC}" type="slidenum">
              <a:rPr lang="fr-FR" smtClean="0"/>
              <a:t>‹N°›</a:t>
            </a:fld>
            <a:endParaRPr lang="fr-FR"/>
          </a:p>
        </p:txBody>
      </p:sp>
    </p:spTree>
    <p:extLst>
      <p:ext uri="{BB962C8B-B14F-4D97-AF65-F5344CB8AC3E}">
        <p14:creationId xmlns:p14="http://schemas.microsoft.com/office/powerpoint/2010/main" val="297913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6FF6B-0DFA-4B2F-A21E-1CBD568EAA82}" type="datetimeFigureOut">
              <a:rPr lang="fr-FR" smtClean="0"/>
              <a:t>10/04/2024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8BD1-AC5C-47FD-BD5F-3A8B3D8AA8EC}" type="slidenum">
              <a:rPr lang="fr-FR" smtClean="0"/>
              <a:t>‹N°›</a:t>
            </a:fld>
            <a:endParaRPr lang="fr-FR"/>
          </a:p>
        </p:txBody>
      </p:sp>
    </p:spTree>
    <p:extLst>
      <p:ext uri="{BB962C8B-B14F-4D97-AF65-F5344CB8AC3E}">
        <p14:creationId xmlns:p14="http://schemas.microsoft.com/office/powerpoint/2010/main" val="206505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eduscol.education.fr/2224/reforme-des-lycees-professionnels" TargetMode="External"/><Relationship Id="rId4" Type="http://schemas.openxmlformats.org/officeDocument/2006/relationships/hyperlink" Target="&#187;%20https:/eduscol.education.fr/2224/reforme-des-lycees-professionnels#fondamentaux-classes-reduit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3A40D5FD-EF8B-D0E0-5570-780380449570}"/>
              </a:ext>
            </a:extLst>
          </p:cNvPr>
          <p:cNvSpPr txBox="1">
            <a:spLocks/>
          </p:cNvSpPr>
          <p:nvPr/>
        </p:nvSpPr>
        <p:spPr bwMode="gray">
          <a:xfrm>
            <a:off x="288112" y="2593264"/>
            <a:ext cx="11262204" cy="2077200"/>
          </a:xfrm>
          <a:prstGeom prst="rect">
            <a:avLst/>
          </a:prstGeom>
        </p:spPr>
        <p:txBody>
          <a:bodyPr vert="horz" lIns="0" tIns="0" rIns="0" bIns="0" rtlCol="0" anchor="t" anchorCtr="0">
            <a:noAutofit/>
          </a:bodyPr>
          <a:lstStyle>
            <a:lvl1pPr marL="92075" indent="0" algn="l" defTabSz="914400" rtl="0" eaLnBrk="1" latinLnBrk="0" hangingPunct="1">
              <a:lnSpc>
                <a:spcPct val="90000"/>
              </a:lnSpc>
              <a:spcBef>
                <a:spcPts val="0"/>
              </a:spcBef>
              <a:spcAft>
                <a:spcPts val="0"/>
              </a:spcAft>
              <a:buFont typeface="Arial" pitchFamily="34" charset="0"/>
              <a:buNone/>
              <a:tabLst/>
              <a:defRPr sz="3250" b="1" kern="1200" cap="all" baseline="0">
                <a:solidFill>
                  <a:schemeClr val="tx1"/>
                </a:solidFill>
                <a:latin typeface="+mn-lt"/>
                <a:ea typeface="+mn-ea"/>
                <a:cs typeface="+mn-cs"/>
              </a:defRPr>
            </a:lvl1pPr>
            <a:lvl2pPr marL="92075" indent="0" algn="l" defTabSz="914400" rtl="0" eaLnBrk="1" latinLnBrk="0" hangingPunct="1">
              <a:lnSpc>
                <a:spcPct val="100000"/>
              </a:lnSpc>
              <a:spcBef>
                <a:spcPts val="500"/>
              </a:spcBef>
              <a:spcAft>
                <a:spcPts val="0"/>
              </a:spcAft>
              <a:buSzPct val="100000"/>
              <a:buFont typeface="Arial" panose="020B0604020202020204" pitchFamily="34" charset="0"/>
              <a:buNone/>
              <a:tabLst/>
              <a:defRPr sz="185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4400" b="1" i="0" u="none" strike="noStrike" kern="1200" cap="all" spc="0" normalizeH="0" baseline="0" noProof="0" dirty="0">
                <a:ln>
                  <a:noFill/>
                </a:ln>
                <a:solidFill>
                  <a:srgbClr val="000000"/>
                </a:solidFill>
                <a:effectLst/>
                <a:uLnTx/>
                <a:uFillTx/>
                <a:latin typeface="Marianne" panose="02000000000000000000" pitchFamily="2" charset="0"/>
              </a:rPr>
              <a:t>LA Réforme </a:t>
            </a: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4400" b="1" i="0" u="none" strike="noStrike" kern="1200" cap="all" spc="0" normalizeH="0" baseline="0" noProof="0" dirty="0">
                <a:ln>
                  <a:noFill/>
                </a:ln>
                <a:solidFill>
                  <a:srgbClr val="000000"/>
                </a:solidFill>
                <a:effectLst/>
                <a:uLnTx/>
                <a:uFillTx/>
                <a:latin typeface="Marianne" panose="02000000000000000000" pitchFamily="2" charset="0"/>
              </a:rPr>
              <a:t>des lycées professionnels :</a:t>
            </a: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endParaRPr kumimoji="0" lang="fr-FR" sz="4400" b="1" i="0" u="none" strike="noStrike" kern="1200" cap="all" spc="0" normalizeH="0" baseline="0" noProof="0" dirty="0">
              <a:ln>
                <a:noFill/>
              </a:ln>
              <a:solidFill>
                <a:srgbClr val="000000"/>
              </a:solidFill>
              <a:effectLst/>
              <a:uLnTx/>
              <a:uFillTx/>
              <a:latin typeface="Marianne" panose="02000000000000000000" pitchFamily="2" charset="0"/>
            </a:endParaRP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2400" b="1" i="0" u="none" strike="noStrike" kern="1200" cap="all" spc="0" normalizeH="0" baseline="0" noProof="0" dirty="0">
                <a:ln>
                  <a:noFill/>
                </a:ln>
                <a:solidFill>
                  <a:srgbClr val="000000"/>
                </a:solidFill>
                <a:effectLst/>
                <a:uLnTx/>
                <a:uFillTx/>
                <a:latin typeface="Marianne" panose="02000000000000000000" pitchFamily="2" charset="0"/>
              </a:rPr>
              <a:t>une vision prospective </a:t>
            </a:r>
            <a:r>
              <a:rPr kumimoji="0" lang="fr-FR" sz="2400" b="1" i="0" u="none" strike="noStrike" kern="1200" cap="all" spc="0" normalizeH="0" baseline="0" noProof="0" dirty="0" err="1">
                <a:ln>
                  <a:noFill/>
                </a:ln>
                <a:solidFill>
                  <a:srgbClr val="000000"/>
                </a:solidFill>
                <a:effectLst/>
                <a:uLnTx/>
                <a:uFillTx/>
                <a:latin typeface="Marianne" panose="02000000000000000000" pitchFamily="2" charset="0"/>
              </a:rPr>
              <a:t>adosséE</a:t>
            </a:r>
            <a:r>
              <a:rPr kumimoji="0" lang="fr-FR" sz="2400" b="1" i="0" u="none" strike="noStrike" kern="1200" cap="all" spc="0" normalizeH="0" baseline="0" noProof="0" dirty="0">
                <a:ln>
                  <a:noFill/>
                </a:ln>
                <a:solidFill>
                  <a:srgbClr val="000000"/>
                </a:solidFill>
                <a:effectLst/>
                <a:uLnTx/>
                <a:uFillTx/>
                <a:latin typeface="Marianne" panose="02000000000000000000" pitchFamily="2" charset="0"/>
              </a:rPr>
              <a:t> à l’existant, </a:t>
            </a: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2400" b="1" i="0" u="none" strike="noStrike" kern="1200" cap="all" spc="0" normalizeH="0" baseline="0" noProof="0" dirty="0">
                <a:ln>
                  <a:noFill/>
                </a:ln>
                <a:solidFill>
                  <a:srgbClr val="000000"/>
                </a:solidFill>
                <a:effectLst/>
                <a:uLnTx/>
                <a:uFillTx/>
                <a:latin typeface="Marianne" panose="02000000000000000000" pitchFamily="2" charset="0"/>
              </a:rPr>
              <a:t>une réflexion systémique et des leviers nouveaux, </a:t>
            </a: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2400" b="1" i="0" u="none" strike="noStrike" kern="1200" cap="all" spc="0" normalizeH="0" baseline="0" noProof="0" dirty="0">
                <a:ln>
                  <a:noFill/>
                </a:ln>
                <a:solidFill>
                  <a:srgbClr val="000000"/>
                </a:solidFill>
                <a:effectLst/>
                <a:uLnTx/>
                <a:uFillTx/>
                <a:latin typeface="Marianne" panose="02000000000000000000" pitchFamily="2" charset="0"/>
              </a:rPr>
              <a:t>un parcours de l’élève vers sa réussite plus adapté à chaque réalité locale</a:t>
            </a:r>
          </a:p>
          <a:p>
            <a:pPr marL="92075" marR="0" lvl="0" indent="0" algn="l" defTabSz="914400" rtl="0" eaLnBrk="1" fontAlgn="auto" latinLnBrk="0" hangingPunct="1">
              <a:lnSpc>
                <a:spcPct val="90000"/>
              </a:lnSpc>
              <a:spcBef>
                <a:spcPts val="0"/>
              </a:spcBef>
              <a:spcAft>
                <a:spcPts val="0"/>
              </a:spcAft>
              <a:buClrTx/>
              <a:buSzTx/>
              <a:buFont typeface="Arial" pitchFamily="34" charset="0"/>
              <a:buNone/>
              <a:tabLst/>
              <a:defRPr/>
            </a:pPr>
            <a:endParaRPr kumimoji="0" lang="fr-FR" sz="2000" b="1" i="0" u="none" strike="noStrike" kern="1200" cap="all" spc="0" normalizeH="0" baseline="0" noProof="0" dirty="0">
              <a:ln>
                <a:noFill/>
              </a:ln>
              <a:solidFill>
                <a:srgbClr val="000000"/>
              </a:solidFill>
              <a:effectLst/>
              <a:uLnTx/>
              <a:uFillTx/>
              <a:latin typeface="Arial"/>
              <a:ea typeface="+mn-ea"/>
              <a:cs typeface="+mn-cs"/>
            </a:endParaRPr>
          </a:p>
        </p:txBody>
      </p:sp>
      <p:pic>
        <p:nvPicPr>
          <p:cNvPr id="4" name="Image 3">
            <a:extLst>
              <a:ext uri="{FF2B5EF4-FFF2-40B4-BE49-F238E27FC236}">
                <a16:creationId xmlns:a16="http://schemas.microsoft.com/office/drawing/2014/main" id="{BE939B00-3B8A-3BD1-1DAC-547776C728AC}"/>
              </a:ext>
            </a:extLst>
          </p:cNvPr>
          <p:cNvPicPr>
            <a:picLocks noChangeAspect="1"/>
          </p:cNvPicPr>
          <p:nvPr/>
        </p:nvPicPr>
        <p:blipFill>
          <a:blip r:embed="rId2"/>
          <a:stretch>
            <a:fillRect/>
          </a:stretch>
        </p:blipFill>
        <p:spPr>
          <a:xfrm>
            <a:off x="9648396" y="85583"/>
            <a:ext cx="2063552" cy="1034856"/>
          </a:xfrm>
          <a:prstGeom prst="rect">
            <a:avLst/>
          </a:prstGeom>
        </p:spPr>
      </p:pic>
      <p:pic>
        <p:nvPicPr>
          <p:cNvPr id="5" name="Image 4">
            <a:extLst>
              <a:ext uri="{FF2B5EF4-FFF2-40B4-BE49-F238E27FC236}">
                <a16:creationId xmlns:a16="http://schemas.microsoft.com/office/drawing/2014/main" id="{E609923C-9D8E-0C92-4347-3D6905741B5B}"/>
              </a:ext>
            </a:extLst>
          </p:cNvPr>
          <p:cNvPicPr>
            <a:picLocks noChangeAspect="1"/>
          </p:cNvPicPr>
          <p:nvPr/>
        </p:nvPicPr>
        <p:blipFill>
          <a:blip r:embed="rId3"/>
          <a:stretch>
            <a:fillRect/>
          </a:stretch>
        </p:blipFill>
        <p:spPr>
          <a:xfrm>
            <a:off x="8290428" y="240000"/>
            <a:ext cx="1196472" cy="741098"/>
          </a:xfrm>
          <a:prstGeom prst="rect">
            <a:avLst/>
          </a:prstGeom>
        </p:spPr>
      </p:pic>
    </p:spTree>
    <p:extLst>
      <p:ext uri="{BB962C8B-B14F-4D97-AF65-F5344CB8AC3E}">
        <p14:creationId xmlns:p14="http://schemas.microsoft.com/office/powerpoint/2010/main" val="421484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696" y="4977"/>
            <a:ext cx="12192001" cy="6858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latin typeface="Arial" panose="020B0604020202020204" pitchFamily="34" charset="0"/>
            </a:endParaRPr>
          </a:p>
          <a:p>
            <a:r>
              <a:rPr lang="fr-FR" dirty="0">
                <a:latin typeface="Arial" panose="020B0604020202020204" pitchFamily="34" charset="0"/>
              </a:rPr>
              <a:t>Les enjeux de la classe de seconde en matière d’orientation sont la</a:t>
            </a:r>
          </a:p>
          <a:p>
            <a:r>
              <a:rPr lang="fr-FR" dirty="0">
                <a:latin typeface="Arial" panose="020B0604020202020204" pitchFamily="34" charset="0"/>
              </a:rPr>
              <a:t>consolidation du parcours de l’élève grâce à un test de positionnement en début d’année scolaire, </a:t>
            </a:r>
          </a:p>
          <a:p>
            <a:r>
              <a:rPr lang="fr-FR" dirty="0">
                <a:latin typeface="Arial" panose="020B0604020202020204" pitchFamily="34" charset="0"/>
              </a:rPr>
              <a:t>et à un accompagnement au choix de spécialité, particulièrement lorsqu’il s’agit d’une seconde</a:t>
            </a:r>
          </a:p>
          <a:p>
            <a:r>
              <a:rPr lang="fr-FR" dirty="0">
                <a:latin typeface="Arial" panose="020B0604020202020204" pitchFamily="34" charset="0"/>
              </a:rPr>
              <a:t>par famille de métiers. </a:t>
            </a:r>
          </a:p>
        </p:txBody>
      </p:sp>
      <p:sp>
        <p:nvSpPr>
          <p:cNvPr id="5" name="Rectangle avec coins arrondis du même côté 4"/>
          <p:cNvSpPr/>
          <p:nvPr/>
        </p:nvSpPr>
        <p:spPr>
          <a:xfrm rot="5400000">
            <a:off x="1490667" y="69378"/>
            <a:ext cx="619120" cy="3600452"/>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dirty="0"/>
              <a:t>Connaître les possibilités de poursuite d’études post-baccalauréat professionnel</a:t>
            </a:r>
            <a:endParaRPr lang="fr-FR" sz="1400" b="1" dirty="0"/>
          </a:p>
        </p:txBody>
      </p:sp>
      <p:sp>
        <p:nvSpPr>
          <p:cNvPr id="6" name="Rectangle avec coins arrondis du même côté 5"/>
          <p:cNvSpPr/>
          <p:nvPr/>
        </p:nvSpPr>
        <p:spPr>
          <a:xfrm rot="5400000">
            <a:off x="1496699" y="-1141191"/>
            <a:ext cx="1023489" cy="4016885"/>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dirty="0"/>
              <a:t>Appréhender les principes de fonctionnement et la diversité du monde économique et professionnel ainsi que les perspectives d’insertion offertes</a:t>
            </a:r>
            <a:endParaRPr lang="fr-FR" sz="1400" b="1" dirty="0">
              <a:solidFill>
                <a:schemeClr val="bg1"/>
              </a:solidFill>
            </a:endParaRPr>
          </a:p>
        </p:txBody>
      </p:sp>
      <p:sp>
        <p:nvSpPr>
          <p:cNvPr id="7" name="Rectangle avec coins arrondis du même côté 6"/>
          <p:cNvSpPr/>
          <p:nvPr/>
        </p:nvSpPr>
        <p:spPr>
          <a:xfrm rot="5400000">
            <a:off x="1275637" y="1073780"/>
            <a:ext cx="627353" cy="3178629"/>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fr-FR" sz="1400" dirty="0"/>
              <a:t>Elaborer son projet d’orientation scolaire et professionnelle</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42514" flipV="1">
            <a:off x="2793537" y="1955163"/>
            <a:ext cx="8542375" cy="2805229"/>
          </a:xfrm>
          <a:prstGeom prst="rect">
            <a:avLst/>
          </a:prstGeom>
        </p:spPr>
      </p:pic>
      <p:sp>
        <p:nvSpPr>
          <p:cNvPr id="10" name="Rectangle 9"/>
          <p:cNvSpPr/>
          <p:nvPr/>
        </p:nvSpPr>
        <p:spPr>
          <a:xfrm>
            <a:off x="5134301" y="4319303"/>
            <a:ext cx="2655677" cy="2339102"/>
          </a:xfrm>
          <a:prstGeom prst="rect">
            <a:avLst/>
          </a:prstGeom>
        </p:spPr>
        <p:txBody>
          <a:bodyPr wrap="square">
            <a:spAutoFit/>
          </a:bodyPr>
          <a:lstStyle/>
          <a:p>
            <a:endParaRPr lang="fr-FR" sz="1400" dirty="0">
              <a:latin typeface="Arial" panose="020B0604020202020204" pitchFamily="34" charset="0"/>
            </a:endParaRPr>
          </a:p>
          <a:p>
            <a:r>
              <a:rPr lang="fr-FR" b="1" dirty="0">
                <a:solidFill>
                  <a:srgbClr val="AC6DED"/>
                </a:solidFill>
              </a:rPr>
              <a:t>Les enjeux de la classe de seconde </a:t>
            </a:r>
          </a:p>
          <a:p>
            <a:r>
              <a:rPr lang="fr-FR" sz="1200" dirty="0">
                <a:latin typeface="Arial" panose="020B0604020202020204" pitchFamily="34" charset="0"/>
              </a:rPr>
              <a:t>A ce niveau le soutien au parcours</a:t>
            </a:r>
          </a:p>
          <a:p>
            <a:r>
              <a:rPr lang="fr-FR" sz="1200" dirty="0">
                <a:latin typeface="Arial" panose="020B0604020202020204" pitchFamily="34" charset="0"/>
              </a:rPr>
              <a:t>Consolide le parcours de l’élève grâce à un test de positionnement en début d’année scolaire, </a:t>
            </a:r>
          </a:p>
          <a:p>
            <a:r>
              <a:rPr lang="fr-FR" sz="1200" dirty="0">
                <a:latin typeface="Arial" panose="020B0604020202020204" pitchFamily="34" charset="0"/>
              </a:rPr>
              <a:t>et à un accompagnement au choix de spécialité, particulièrement lorsqu’il s’agit d’une seconde</a:t>
            </a:r>
          </a:p>
          <a:p>
            <a:r>
              <a:rPr lang="fr-FR" sz="1200" dirty="0">
                <a:latin typeface="Arial" panose="020B0604020202020204" pitchFamily="34" charset="0"/>
              </a:rPr>
              <a:t>par famille de métiers. </a:t>
            </a:r>
          </a:p>
        </p:txBody>
      </p:sp>
      <p:sp>
        <p:nvSpPr>
          <p:cNvPr id="11" name="Rectangle 10"/>
          <p:cNvSpPr/>
          <p:nvPr/>
        </p:nvSpPr>
        <p:spPr>
          <a:xfrm>
            <a:off x="9079241" y="2976771"/>
            <a:ext cx="2922260" cy="3600986"/>
          </a:xfrm>
          <a:prstGeom prst="rect">
            <a:avLst/>
          </a:prstGeom>
        </p:spPr>
        <p:txBody>
          <a:bodyPr wrap="square">
            <a:spAutoFit/>
          </a:bodyPr>
          <a:lstStyle/>
          <a:p>
            <a:endParaRPr lang="fr-FR" dirty="0">
              <a:solidFill>
                <a:srgbClr val="5DD3BC"/>
              </a:solidFill>
              <a:latin typeface="Arial" panose="020B0604020202020204" pitchFamily="34" charset="0"/>
            </a:endParaRPr>
          </a:p>
          <a:p>
            <a:r>
              <a:rPr lang="fr-FR" b="1" dirty="0">
                <a:solidFill>
                  <a:srgbClr val="5DD3BC"/>
                </a:solidFill>
              </a:rPr>
              <a:t>En première professionnelle</a:t>
            </a:r>
          </a:p>
          <a:p>
            <a:r>
              <a:rPr lang="fr-FR" sz="1200" dirty="0">
                <a:latin typeface="Arial" panose="020B0604020202020204" pitchFamily="34" charset="0"/>
              </a:rPr>
              <a:t>L</a:t>
            </a:r>
            <a:r>
              <a:rPr lang="fr-FR" sz="1200" dirty="0"/>
              <a:t>’approfondissement de la réflexion sur son projet et la préparation du choix du parcours pour l’année de terminale sont au cœur des réflexions</a:t>
            </a:r>
          </a:p>
          <a:p>
            <a:endParaRPr lang="fr-FR" sz="1200" b="1" dirty="0">
              <a:solidFill>
                <a:srgbClr val="000000"/>
              </a:solidFill>
            </a:endParaRPr>
          </a:p>
          <a:p>
            <a:pPr marL="171450" indent="-171450">
              <a:buFont typeface="Arial" panose="020B0604020202020204" pitchFamily="34" charset="0"/>
              <a:buChar char="•"/>
            </a:pPr>
            <a:r>
              <a:rPr lang="fr-FR" sz="1100" dirty="0">
                <a:solidFill>
                  <a:srgbClr val="000000"/>
                </a:solidFill>
              </a:rPr>
              <a:t>Une projection vers l’enseignement supérieur en dépassant l’autocensure et en ouvrant son horizon personnel </a:t>
            </a:r>
          </a:p>
          <a:p>
            <a:pPr marL="171450" indent="-171450">
              <a:buFont typeface="Arial" panose="020B0604020202020204" pitchFamily="34" charset="0"/>
              <a:buChar char="•"/>
            </a:pPr>
            <a:endParaRPr lang="fr-FR" sz="1100" dirty="0">
              <a:solidFill>
                <a:srgbClr val="000000"/>
              </a:solidFill>
            </a:endParaRPr>
          </a:p>
          <a:p>
            <a:pPr marL="171450" indent="-171450">
              <a:buFont typeface="Arial" panose="020B0604020202020204" pitchFamily="34" charset="0"/>
              <a:buChar char="•"/>
            </a:pPr>
            <a:r>
              <a:rPr lang="fr-FR" sz="1100" dirty="0">
                <a:solidFill>
                  <a:srgbClr val="000000"/>
                </a:solidFill>
              </a:rPr>
              <a:t>Une projection vers son insertion professionnelle en faisant évoluer ses représentations du monde économique et professionnel</a:t>
            </a:r>
          </a:p>
          <a:p>
            <a:pPr marL="171450" indent="-171450">
              <a:buFont typeface="Arial" panose="020B0604020202020204" pitchFamily="34" charset="0"/>
              <a:buChar char="•"/>
            </a:pPr>
            <a:endParaRPr lang="fr-FR" sz="1100" dirty="0">
              <a:solidFill>
                <a:srgbClr val="000000"/>
              </a:solidFill>
            </a:endParaRPr>
          </a:p>
          <a:p>
            <a:pPr marL="171450" indent="-171450">
              <a:buFont typeface="Arial" panose="020B0604020202020204" pitchFamily="34" charset="0"/>
              <a:buChar char="•"/>
            </a:pPr>
            <a:r>
              <a:rPr lang="fr-FR" sz="1100" dirty="0">
                <a:solidFill>
                  <a:srgbClr val="000000"/>
                </a:solidFill>
              </a:rPr>
              <a:t>Une réflexion sur sa mobilité en appréhendant la nature des freins à la mobilité</a:t>
            </a:r>
          </a:p>
        </p:txBody>
      </p:sp>
      <p:sp>
        <p:nvSpPr>
          <p:cNvPr id="3" name="Rectangle 2"/>
          <p:cNvSpPr/>
          <p:nvPr/>
        </p:nvSpPr>
        <p:spPr>
          <a:xfrm>
            <a:off x="904001" y="3784122"/>
            <a:ext cx="2274627" cy="2769989"/>
          </a:xfrm>
          <a:prstGeom prst="rect">
            <a:avLst/>
          </a:prstGeom>
        </p:spPr>
        <p:txBody>
          <a:bodyPr wrap="square">
            <a:spAutoFit/>
          </a:bodyPr>
          <a:lstStyle/>
          <a:p>
            <a:pPr lvl="0"/>
            <a:r>
              <a:rPr lang="fr-FR" b="1" dirty="0">
                <a:solidFill>
                  <a:srgbClr val="A9CF3C"/>
                </a:solidFill>
              </a:rPr>
              <a:t>Un plan d’action </a:t>
            </a:r>
          </a:p>
          <a:p>
            <a:pPr lvl="0"/>
            <a:r>
              <a:rPr lang="fr-FR" sz="1200" dirty="0">
                <a:cs typeface="Arial" panose="020B0604020202020204" pitchFamily="34" charset="0"/>
              </a:rPr>
              <a:t>pour la mise en œuvre des trois axes du soutien au parcours est défini dans le volet orientation du projet d’établissement. </a:t>
            </a:r>
          </a:p>
          <a:p>
            <a:pPr lvl="0"/>
            <a:r>
              <a:rPr lang="fr-FR" sz="1200" dirty="0">
                <a:cs typeface="Arial" panose="020B0604020202020204" pitchFamily="34" charset="0"/>
              </a:rPr>
              <a:t>Le choix des actions menées et des partenariats peut être élaboré par les équipes éducatives, dans le cadre du conseil pédagogique, afin de prendre en compte les spécificités ou les besoins locaux et de permettre les expérimentations.</a:t>
            </a:r>
          </a:p>
        </p:txBody>
      </p:sp>
      <p:sp>
        <p:nvSpPr>
          <p:cNvPr id="12" name="Rectangle 11"/>
          <p:cNvSpPr/>
          <p:nvPr/>
        </p:nvSpPr>
        <p:spPr>
          <a:xfrm>
            <a:off x="4495186" y="187597"/>
            <a:ext cx="4404265" cy="2215991"/>
          </a:xfrm>
          <a:prstGeom prst="rect">
            <a:avLst/>
          </a:prstGeom>
        </p:spPr>
        <p:txBody>
          <a:bodyPr wrap="square">
            <a:spAutoFit/>
          </a:bodyPr>
          <a:lstStyle/>
          <a:p>
            <a:pPr algn="r"/>
            <a:r>
              <a:rPr lang="fr-FR" b="1" dirty="0">
                <a:solidFill>
                  <a:srgbClr val="E8BE53"/>
                </a:solidFill>
              </a:rPr>
              <a:t>En terminale professionnelle</a:t>
            </a:r>
          </a:p>
          <a:p>
            <a:pPr algn="r"/>
            <a:r>
              <a:rPr lang="fr-FR" sz="1200" dirty="0"/>
              <a:t>Selon le module choisi, les élèves se prépareront à l’entrée dans l’enseignement supérieur ou dans le monde du travail.</a:t>
            </a:r>
          </a:p>
          <a:p>
            <a:pPr algn="r"/>
            <a:endParaRPr lang="fr-FR" sz="1200" b="1" dirty="0">
              <a:solidFill>
                <a:srgbClr val="000000"/>
              </a:solidFill>
            </a:endParaRPr>
          </a:p>
          <a:p>
            <a:pPr algn="r"/>
            <a:r>
              <a:rPr lang="fr-FR" sz="1200" b="1" dirty="0">
                <a:solidFill>
                  <a:srgbClr val="000000"/>
                </a:solidFill>
              </a:rPr>
              <a:t>Une préparation à la procédure </a:t>
            </a:r>
            <a:r>
              <a:rPr lang="fr-FR" sz="1200" b="1" dirty="0" err="1">
                <a:solidFill>
                  <a:srgbClr val="000000"/>
                </a:solidFill>
              </a:rPr>
              <a:t>Parcoursup</a:t>
            </a:r>
            <a:r>
              <a:rPr lang="fr-FR" sz="1200" b="1" dirty="0">
                <a:solidFill>
                  <a:srgbClr val="000000"/>
                </a:solidFill>
              </a:rPr>
              <a:t> </a:t>
            </a:r>
            <a:r>
              <a:rPr lang="fr-FR" sz="1200" dirty="0">
                <a:solidFill>
                  <a:srgbClr val="000000"/>
                </a:solidFill>
              </a:rPr>
              <a:t>à partir de l’identification des contenus, des modalités et des attendus des formations de l’enseignement supérieur </a:t>
            </a:r>
          </a:p>
          <a:p>
            <a:pPr algn="r"/>
            <a:endParaRPr lang="fr-FR" sz="1200" dirty="0">
              <a:solidFill>
                <a:srgbClr val="000000"/>
              </a:solidFill>
            </a:endParaRPr>
          </a:p>
          <a:p>
            <a:pPr algn="r"/>
            <a:r>
              <a:rPr lang="fr-FR" sz="1200" dirty="0"/>
              <a:t>En terminale, </a:t>
            </a:r>
            <a:r>
              <a:rPr lang="fr-FR" sz="1200" b="1" dirty="0"/>
              <a:t>une fiche de dialogue </a:t>
            </a:r>
            <a:r>
              <a:rPr lang="fr-FR" sz="1200" dirty="0"/>
              <a:t>est utilisée par l’établissement tout au long du processus permettant aux familles d’exprimer un premier souhait de parcours</a:t>
            </a:r>
            <a:endParaRPr lang="fr-FR" sz="1200" dirty="0">
              <a:solidFill>
                <a:srgbClr val="000000"/>
              </a:solidFill>
            </a:endParaRPr>
          </a:p>
        </p:txBody>
      </p:sp>
      <p:sp>
        <p:nvSpPr>
          <p:cNvPr id="14" name="Flèche droite 13"/>
          <p:cNvSpPr/>
          <p:nvPr/>
        </p:nvSpPr>
        <p:spPr>
          <a:xfrm rot="20038122">
            <a:off x="10682004" y="548914"/>
            <a:ext cx="495300" cy="759944"/>
          </a:xfrm>
          <a:prstGeom prst="rightArrow">
            <a:avLst/>
          </a:prstGeom>
          <a:solidFill>
            <a:schemeClr val="accent1">
              <a:lumMod val="75000"/>
            </a:schemeClr>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561878" flipV="1">
            <a:off x="10734014" y="1853672"/>
            <a:ext cx="495300" cy="759944"/>
          </a:xfrm>
          <a:prstGeom prst="rightArrow">
            <a:avLst/>
          </a:prstGeom>
          <a:solidFill>
            <a:srgbClr val="FFC000"/>
          </a:solidFill>
          <a:ln>
            <a:noFill/>
          </a:ln>
          <a:effectLst>
            <a:outerShdw blurRad="50800" dist="38100" dir="16200000"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388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5297" y="0"/>
            <a:ext cx="12197298" cy="6859629"/>
            <a:chOff x="-5297" y="0"/>
            <a:chExt cx="12197298" cy="6859629"/>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00" y="1629"/>
              <a:ext cx="10230696" cy="685800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96835"/>
            <a:stretch/>
          </p:blipFill>
          <p:spPr>
            <a:xfrm>
              <a:off x="11220449" y="0"/>
              <a:ext cx="971552" cy="6858000"/>
            </a:xfrm>
            <a:prstGeom prst="rect">
              <a:avLst/>
            </a:prstGeom>
          </p:spPr>
        </p:pic>
        <p:pic>
          <p:nvPicPr>
            <p:cNvPr id="19" name="Image 18"/>
            <p:cNvPicPr>
              <a:picLocks noChangeAspect="1"/>
            </p:cNvPicPr>
            <p:nvPr/>
          </p:nvPicPr>
          <p:blipFill rotWithShape="1">
            <a:blip r:embed="rId2" cstate="print">
              <a:extLst>
                <a:ext uri="{28A0092B-C50C-407E-A947-70E740481C1C}">
                  <a14:useLocalDpi xmlns:a14="http://schemas.microsoft.com/office/drawing/2010/main" val="0"/>
                </a:ext>
              </a:extLst>
            </a:blip>
            <a:srcRect r="98501"/>
            <a:stretch/>
          </p:blipFill>
          <p:spPr>
            <a:xfrm>
              <a:off x="-5297" y="1629"/>
              <a:ext cx="1022697" cy="6858000"/>
            </a:xfrm>
            <a:prstGeom prst="rect">
              <a:avLst/>
            </a:prstGeom>
          </p:spPr>
        </p:pic>
      </p:grpSp>
      <p:sp>
        <p:nvSpPr>
          <p:cNvPr id="3" name="ZoneTexte 2"/>
          <p:cNvSpPr txBox="1"/>
          <p:nvPr/>
        </p:nvSpPr>
        <p:spPr>
          <a:xfrm>
            <a:off x="9527670" y="3054350"/>
            <a:ext cx="1136649" cy="430887"/>
          </a:xfrm>
          <a:prstGeom prst="rect">
            <a:avLst/>
          </a:prstGeom>
          <a:noFill/>
        </p:spPr>
        <p:txBody>
          <a:bodyPr wrap="square" rtlCol="0">
            <a:spAutoFit/>
          </a:bodyPr>
          <a:lstStyle/>
          <a:p>
            <a:pPr algn="ctr"/>
            <a:r>
              <a:rPr lang="fr-FR" sz="1100" dirty="0"/>
              <a:t>Vœux </a:t>
            </a:r>
            <a:r>
              <a:rPr lang="fr-FR" sz="1100" dirty="0" err="1"/>
              <a:t>Parcoursup</a:t>
            </a:r>
            <a:r>
              <a:rPr lang="fr-FR" sz="1100" dirty="0"/>
              <a:t> </a:t>
            </a:r>
          </a:p>
        </p:txBody>
      </p:sp>
      <p:sp>
        <p:nvSpPr>
          <p:cNvPr id="4" name="ZoneTexte 3"/>
          <p:cNvSpPr txBox="1"/>
          <p:nvPr/>
        </p:nvSpPr>
        <p:spPr>
          <a:xfrm>
            <a:off x="8803770" y="5429250"/>
            <a:ext cx="1136649" cy="430887"/>
          </a:xfrm>
          <a:prstGeom prst="rect">
            <a:avLst/>
          </a:prstGeom>
          <a:noFill/>
        </p:spPr>
        <p:txBody>
          <a:bodyPr wrap="square" rtlCol="0">
            <a:spAutoFit/>
          </a:bodyPr>
          <a:lstStyle/>
          <a:p>
            <a:pPr algn="ctr"/>
            <a:r>
              <a:rPr lang="fr-FR" sz="1100" dirty="0"/>
              <a:t>Référentiels de BTS</a:t>
            </a:r>
          </a:p>
        </p:txBody>
      </p:sp>
      <p:sp>
        <p:nvSpPr>
          <p:cNvPr id="5" name="ZoneTexte 4"/>
          <p:cNvSpPr txBox="1"/>
          <p:nvPr/>
        </p:nvSpPr>
        <p:spPr>
          <a:xfrm>
            <a:off x="2155320" y="5344611"/>
            <a:ext cx="1136649" cy="600164"/>
          </a:xfrm>
          <a:prstGeom prst="rect">
            <a:avLst/>
          </a:prstGeom>
          <a:noFill/>
        </p:spPr>
        <p:txBody>
          <a:bodyPr wrap="square" rtlCol="0">
            <a:spAutoFit/>
          </a:bodyPr>
          <a:lstStyle/>
          <a:p>
            <a:pPr algn="ctr"/>
            <a:r>
              <a:rPr lang="fr-FR" sz="1100" dirty="0"/>
              <a:t>Bilan de compétences des élèves</a:t>
            </a:r>
          </a:p>
        </p:txBody>
      </p:sp>
      <p:sp>
        <p:nvSpPr>
          <p:cNvPr id="6" name="ZoneTexte 5"/>
          <p:cNvSpPr txBox="1"/>
          <p:nvPr/>
        </p:nvSpPr>
        <p:spPr>
          <a:xfrm>
            <a:off x="8669045" y="588456"/>
            <a:ext cx="1136649" cy="938719"/>
          </a:xfrm>
          <a:prstGeom prst="rect">
            <a:avLst/>
          </a:prstGeom>
          <a:noFill/>
        </p:spPr>
        <p:txBody>
          <a:bodyPr wrap="square" rtlCol="0">
            <a:spAutoFit/>
          </a:bodyPr>
          <a:lstStyle/>
          <a:p>
            <a:pPr algn="ctr"/>
            <a:r>
              <a:rPr lang="fr-FR" sz="1100" dirty="0"/>
              <a:t>Données sur les flux d’affectation des années antérieures</a:t>
            </a:r>
          </a:p>
        </p:txBody>
      </p:sp>
      <p:sp>
        <p:nvSpPr>
          <p:cNvPr id="7" name="ZoneTexte 6"/>
          <p:cNvSpPr txBox="1"/>
          <p:nvPr/>
        </p:nvSpPr>
        <p:spPr>
          <a:xfrm>
            <a:off x="2268245" y="740856"/>
            <a:ext cx="1136649" cy="600164"/>
          </a:xfrm>
          <a:prstGeom prst="rect">
            <a:avLst/>
          </a:prstGeom>
          <a:noFill/>
        </p:spPr>
        <p:txBody>
          <a:bodyPr wrap="square" rtlCol="0">
            <a:spAutoFit/>
          </a:bodyPr>
          <a:lstStyle/>
          <a:p>
            <a:pPr algn="ctr"/>
            <a:r>
              <a:rPr lang="fr-FR" sz="1100" dirty="0"/>
              <a:t>DHG, moyens pacte, IMP, HSE, CNR, AMI CMA</a:t>
            </a:r>
          </a:p>
        </p:txBody>
      </p:sp>
      <p:sp>
        <p:nvSpPr>
          <p:cNvPr id="9" name="ZoneTexte 8"/>
          <p:cNvSpPr txBox="1"/>
          <p:nvPr/>
        </p:nvSpPr>
        <p:spPr>
          <a:xfrm>
            <a:off x="1417344" y="2969709"/>
            <a:ext cx="1136649" cy="769441"/>
          </a:xfrm>
          <a:prstGeom prst="rect">
            <a:avLst/>
          </a:prstGeom>
          <a:noFill/>
        </p:spPr>
        <p:txBody>
          <a:bodyPr wrap="square" rtlCol="0">
            <a:spAutoFit/>
          </a:bodyPr>
          <a:lstStyle/>
          <a:p>
            <a:pPr algn="ctr"/>
            <a:r>
              <a:rPr lang="fr-FR" sz="1100" dirty="0"/>
              <a:t>Disponibilités des ressources humaines et des partenaires</a:t>
            </a:r>
          </a:p>
        </p:txBody>
      </p:sp>
      <p:sp>
        <p:nvSpPr>
          <p:cNvPr id="10" name="ZoneTexte 9"/>
          <p:cNvSpPr txBox="1"/>
          <p:nvPr/>
        </p:nvSpPr>
        <p:spPr>
          <a:xfrm>
            <a:off x="4504131" y="2661933"/>
            <a:ext cx="3073401" cy="1384995"/>
          </a:xfrm>
          <a:prstGeom prst="rect">
            <a:avLst/>
          </a:prstGeom>
          <a:noFill/>
        </p:spPr>
        <p:txBody>
          <a:bodyPr wrap="square" rtlCol="0">
            <a:spAutoFit/>
          </a:bodyPr>
          <a:lstStyle/>
          <a:p>
            <a:pPr algn="ctr"/>
            <a:r>
              <a:rPr lang="fr-FR" sz="2800" dirty="0"/>
              <a:t>Projet pédagogique défini en équipe pédagogique</a:t>
            </a:r>
          </a:p>
        </p:txBody>
      </p:sp>
    </p:spTree>
    <p:extLst>
      <p:ext uri="{BB962C8B-B14F-4D97-AF65-F5344CB8AC3E}">
        <p14:creationId xmlns:p14="http://schemas.microsoft.com/office/powerpoint/2010/main" val="205357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74952"/>
            <a:ext cx="12192002"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306" y="-144378"/>
            <a:ext cx="7294121" cy="6858000"/>
          </a:xfrm>
          <a:prstGeom prst="rect">
            <a:avLst/>
          </a:prstGeom>
        </p:spPr>
      </p:pic>
      <p:cxnSp>
        <p:nvCxnSpPr>
          <p:cNvPr id="10" name="Connecteur droit 9"/>
          <p:cNvCxnSpPr/>
          <p:nvPr/>
        </p:nvCxnSpPr>
        <p:spPr>
          <a:xfrm flipV="1">
            <a:off x="1470134" y="1655866"/>
            <a:ext cx="0" cy="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539751" y="1658986"/>
            <a:ext cx="0" cy="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771335" y="1655886"/>
            <a:ext cx="0" cy="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5094030" y="1668320"/>
            <a:ext cx="0" cy="558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5195" y="138820"/>
            <a:ext cx="3276602" cy="1754326"/>
          </a:xfrm>
          <a:prstGeom prst="rect">
            <a:avLst/>
          </a:prstGeom>
        </p:spPr>
        <p:txBody>
          <a:bodyPr wrap="square">
            <a:spAutoFit/>
          </a:bodyPr>
          <a:lstStyle/>
          <a:p>
            <a:r>
              <a:rPr lang="fr-FR" b="1" dirty="0">
                <a:solidFill>
                  <a:srgbClr val="00376D"/>
                </a:solidFill>
                <a:latin typeface="Arial" panose="020B0604020202020204" pitchFamily="34" charset="0"/>
                <a:ea typeface="Times" panose="02020603050405020304" pitchFamily="18" charset="0"/>
                <a:cs typeface="Times New Roman" panose="02020603050405020304" pitchFamily="18" charset="0"/>
              </a:rPr>
              <a:t>Le parcours d’insertion professionnelle </a:t>
            </a:r>
          </a:p>
          <a:p>
            <a:r>
              <a:rPr lang="fr-FR" dirty="0">
                <a:latin typeface="Arial" panose="020B0604020202020204" pitchFamily="34" charset="0"/>
                <a:ea typeface="Times" panose="02020603050405020304" pitchFamily="18" charset="0"/>
                <a:cs typeface="Times New Roman" panose="02020603050405020304" pitchFamily="18" charset="0"/>
              </a:rPr>
              <a:t>Des conditions de réalisation à réunir et un suivi planifié pour accompagner l’insertion à organiser</a:t>
            </a:r>
            <a:endParaRPr lang="fr-FR" dirty="0"/>
          </a:p>
        </p:txBody>
      </p:sp>
      <p:sp>
        <p:nvSpPr>
          <p:cNvPr id="3" name="Rectangle 2"/>
          <p:cNvSpPr/>
          <p:nvPr/>
        </p:nvSpPr>
        <p:spPr>
          <a:xfrm>
            <a:off x="5094030" y="2822957"/>
            <a:ext cx="2127250" cy="830997"/>
          </a:xfrm>
          <a:prstGeom prst="rect">
            <a:avLst/>
          </a:prstGeom>
        </p:spPr>
        <p:txBody>
          <a:bodyPr wrap="square">
            <a:spAutoFit/>
          </a:bodyPr>
          <a:lstStyle/>
          <a:p>
            <a:pPr algn="ctr"/>
            <a:r>
              <a:rPr lang="fr-FR" sz="1600" dirty="0">
                <a:latin typeface="Arial" panose="020B0604020202020204" pitchFamily="34" charset="0"/>
                <a:ea typeface="Times" panose="02020603050405020304" pitchFamily="18" charset="0"/>
                <a:cs typeface="Times New Roman" panose="02020603050405020304" pitchFamily="18" charset="0"/>
              </a:rPr>
              <a:t>Le parcours d’insertion professionnelle </a:t>
            </a:r>
            <a:endParaRPr lang="fr-FR" sz="1600" dirty="0"/>
          </a:p>
        </p:txBody>
      </p:sp>
      <p:sp>
        <p:nvSpPr>
          <p:cNvPr id="6" name="Rectangle 5"/>
          <p:cNvSpPr/>
          <p:nvPr/>
        </p:nvSpPr>
        <p:spPr>
          <a:xfrm>
            <a:off x="5063373" y="836812"/>
            <a:ext cx="2313807" cy="1107996"/>
          </a:xfrm>
          <a:prstGeom prst="rect">
            <a:avLst/>
          </a:prstGeom>
        </p:spPr>
        <p:txBody>
          <a:bodyPr wrap="square">
            <a:spAutoFit/>
          </a:bodyPr>
          <a:lstStyle/>
          <a:p>
            <a:pPr algn="just"/>
            <a:r>
              <a:rPr lang="fr-FR" sz="1100" b="1" dirty="0"/>
              <a:t>Convention </a:t>
            </a:r>
            <a:r>
              <a:rPr lang="fr-FR" sz="1100" dirty="0"/>
              <a:t>relative à l’organisation et l’accompagnement des périodes de formation en milieu professionnel comportant une annexe pédagogique spécifique à cette période</a:t>
            </a:r>
          </a:p>
        </p:txBody>
      </p:sp>
      <p:sp>
        <p:nvSpPr>
          <p:cNvPr id="7" name="Rectangle 6"/>
          <p:cNvSpPr/>
          <p:nvPr/>
        </p:nvSpPr>
        <p:spPr>
          <a:xfrm>
            <a:off x="7521788" y="2456737"/>
            <a:ext cx="1530928" cy="938719"/>
          </a:xfrm>
          <a:prstGeom prst="rect">
            <a:avLst/>
          </a:prstGeom>
        </p:spPr>
        <p:txBody>
          <a:bodyPr wrap="square">
            <a:spAutoFit/>
          </a:bodyPr>
          <a:lstStyle/>
          <a:p>
            <a:r>
              <a:rPr lang="fr-FR" sz="1100" b="1" dirty="0"/>
              <a:t>Chaque PFMP</a:t>
            </a:r>
            <a:r>
              <a:rPr lang="fr-FR" sz="1100" dirty="0"/>
              <a:t> réalisée au titre du parcours </a:t>
            </a:r>
            <a:r>
              <a:rPr lang="fr-FR" sz="1100" b="1" dirty="0"/>
              <a:t>ouvre droit au versement de l’allocation</a:t>
            </a:r>
            <a:r>
              <a:rPr lang="fr-FR" sz="1100" dirty="0"/>
              <a:t> </a:t>
            </a:r>
          </a:p>
        </p:txBody>
      </p:sp>
      <p:sp>
        <p:nvSpPr>
          <p:cNvPr id="14" name="Rectangle 13"/>
          <p:cNvSpPr/>
          <p:nvPr/>
        </p:nvSpPr>
        <p:spPr>
          <a:xfrm>
            <a:off x="3430391" y="2287460"/>
            <a:ext cx="1356202" cy="1107996"/>
          </a:xfrm>
          <a:prstGeom prst="rect">
            <a:avLst/>
          </a:prstGeom>
        </p:spPr>
        <p:txBody>
          <a:bodyPr wrap="square">
            <a:spAutoFit/>
          </a:bodyPr>
          <a:lstStyle/>
          <a:p>
            <a:r>
              <a:rPr lang="fr-FR" sz="1100" b="1" dirty="0"/>
              <a:t>Les PFMP effectuées au titre de ce parcours font l’objet d’un suivi</a:t>
            </a:r>
            <a:r>
              <a:rPr lang="fr-FR" sz="1100" dirty="0"/>
              <a:t> par l’équipe pédagogique</a:t>
            </a:r>
          </a:p>
        </p:txBody>
      </p:sp>
      <p:sp>
        <p:nvSpPr>
          <p:cNvPr id="15" name="Rectangle 14"/>
          <p:cNvSpPr/>
          <p:nvPr/>
        </p:nvSpPr>
        <p:spPr>
          <a:xfrm>
            <a:off x="6411381" y="4714743"/>
            <a:ext cx="1992747" cy="1107996"/>
          </a:xfrm>
          <a:prstGeom prst="rect">
            <a:avLst/>
          </a:prstGeom>
        </p:spPr>
        <p:txBody>
          <a:bodyPr wrap="square">
            <a:spAutoFit/>
          </a:bodyPr>
          <a:lstStyle/>
          <a:p>
            <a:pPr lvl="0">
              <a:spcBef>
                <a:spcPts val="375"/>
              </a:spcBef>
              <a:spcAft>
                <a:spcPts val="0"/>
              </a:spcAft>
              <a:tabLst>
                <a:tab pos="678815" algn="l"/>
                <a:tab pos="449580" algn="l"/>
              </a:tabLst>
            </a:pPr>
            <a:r>
              <a:rPr lang="fr-FR" sz="11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Identifier les composantes de l’environnement </a:t>
            </a:r>
            <a:r>
              <a:rPr lang="fr-FR"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dans lequel l’élève exerce l’activité pour lui permettre de conforter sa posture professionnelle.</a:t>
            </a:r>
            <a:endParaRPr lang="fr-FR"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3919793" y="4743782"/>
            <a:ext cx="2046030" cy="600164"/>
          </a:xfrm>
          <a:prstGeom prst="rect">
            <a:avLst/>
          </a:prstGeom>
        </p:spPr>
        <p:txBody>
          <a:bodyPr wrap="square">
            <a:spAutoFit/>
          </a:bodyPr>
          <a:lstStyle/>
          <a:p>
            <a:pPr lvl="0" algn="just">
              <a:spcBef>
                <a:spcPts val="375"/>
              </a:spcBef>
              <a:spcAft>
                <a:spcPts val="0"/>
              </a:spcAft>
              <a:tabLst>
                <a:tab pos="678815" algn="l"/>
                <a:tab pos="449580" algn="l"/>
              </a:tabLst>
            </a:pPr>
            <a:r>
              <a:rPr lang="fr-FR" sz="11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Identifier les composantes de son activité</a:t>
            </a:r>
            <a:r>
              <a:rPr lang="fr-FR" sz="11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propices à son insertion professionnelle </a:t>
            </a:r>
            <a:endParaRPr lang="fr-FR" sz="11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Arc plein 18"/>
          <p:cNvSpPr>
            <a:spLocks noChangeAspect="1"/>
          </p:cNvSpPr>
          <p:nvPr/>
        </p:nvSpPr>
        <p:spPr>
          <a:xfrm>
            <a:off x="2734944" y="-11911"/>
            <a:ext cx="6802619" cy="6804000"/>
          </a:xfrm>
          <a:prstGeom prst="blockArc">
            <a:avLst>
              <a:gd name="adj1" fmla="val 9812191"/>
              <a:gd name="adj2" fmla="val 1047224"/>
              <a:gd name="adj3" fmla="val 4075"/>
            </a:avLst>
          </a:prstGeom>
          <a:solidFill>
            <a:srgbClr val="69B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2" name="Rectangle 21"/>
          <p:cNvSpPr>
            <a:spLocks noChangeAspect="1"/>
          </p:cNvSpPr>
          <p:nvPr/>
        </p:nvSpPr>
        <p:spPr>
          <a:xfrm>
            <a:off x="2680253" y="159854"/>
            <a:ext cx="6912000" cy="6912000"/>
          </a:xfrm>
          <a:prstGeom prst="rect">
            <a:avLst/>
          </a:prstGeom>
          <a:noFill/>
          <a:scene3d>
            <a:camera prst="orthographicFront"/>
            <a:lightRig rig="threePt" dir="t"/>
          </a:scene3d>
          <a:sp3d/>
        </p:spPr>
        <p:txBody>
          <a:bodyPr wrap="none" lIns="91440" tIns="45720" rIns="91440" bIns="45720">
            <a:prstTxWarp prst="textCircle">
              <a:avLst>
                <a:gd name="adj" fmla="val 15201957"/>
              </a:avLst>
            </a:prstTxWarp>
            <a:spAutoFit/>
            <a:flatTx/>
          </a:bodyPr>
          <a:lstStyle/>
          <a:p>
            <a:r>
              <a:rPr lang="fr-FR" sz="2000" dirty="0">
                <a:solidFill>
                  <a:schemeClr val="bg1"/>
                </a:solidFill>
              </a:rPr>
              <a:t>Conditions de réalisation</a:t>
            </a:r>
          </a:p>
        </p:txBody>
      </p:sp>
      <p:sp>
        <p:nvSpPr>
          <p:cNvPr id="23" name="Arc plein 22"/>
          <p:cNvSpPr>
            <a:spLocks noChangeAspect="1"/>
          </p:cNvSpPr>
          <p:nvPr/>
        </p:nvSpPr>
        <p:spPr>
          <a:xfrm>
            <a:off x="2735079" y="-21266"/>
            <a:ext cx="6802619" cy="6804000"/>
          </a:xfrm>
          <a:prstGeom prst="blockArc">
            <a:avLst>
              <a:gd name="adj1" fmla="val 1167135"/>
              <a:gd name="adj2" fmla="val 9660314"/>
              <a:gd name="adj3" fmla="val 4057"/>
            </a:avLst>
          </a:prstGeom>
          <a:solidFill>
            <a:srgbClr val="1A5B91"/>
          </a:solidFill>
          <a:ln>
            <a:noFill/>
          </a:ln>
          <a:scene3d>
            <a:camera prst="orthographicFront">
              <a:rot lat="21594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 name="Rectangle 24"/>
          <p:cNvSpPr>
            <a:spLocks noChangeAspect="1"/>
          </p:cNvSpPr>
          <p:nvPr/>
        </p:nvSpPr>
        <p:spPr>
          <a:xfrm>
            <a:off x="2680253" y="-202096"/>
            <a:ext cx="6876000" cy="6876000"/>
          </a:xfrm>
          <a:prstGeom prst="rect">
            <a:avLst/>
          </a:prstGeom>
          <a:noFill/>
          <a:scene3d>
            <a:camera prst="orthographicFront">
              <a:rot lat="0" lon="6000000" rev="0"/>
            </a:camera>
            <a:lightRig rig="threePt" dir="t"/>
          </a:scene3d>
          <a:sp3d/>
        </p:spPr>
        <p:txBody>
          <a:bodyPr wrap="none" lIns="91440" tIns="45720" rIns="91440" bIns="45720">
            <a:prstTxWarp prst="textArchDown">
              <a:avLst>
                <a:gd name="adj" fmla="val 3207102"/>
              </a:avLst>
            </a:prstTxWarp>
            <a:spAutoFit/>
            <a:flatTx/>
          </a:bodyPr>
          <a:lstStyle/>
          <a:p>
            <a:r>
              <a:rPr lang="fr-FR" sz="2000" dirty="0">
                <a:solidFill>
                  <a:schemeClr val="bg1"/>
                </a:solidFill>
              </a:rPr>
              <a:t>Un suivi planifié pour accompagner l’insertion</a:t>
            </a:r>
          </a:p>
        </p:txBody>
      </p:sp>
    </p:spTree>
    <p:extLst>
      <p:ext uri="{BB962C8B-B14F-4D97-AF65-F5344CB8AC3E}">
        <p14:creationId xmlns:p14="http://schemas.microsoft.com/office/powerpoint/2010/main" val="66865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3305" b="5931"/>
          <a:stretch/>
        </p:blipFill>
        <p:spPr>
          <a:xfrm>
            <a:off x="20058" y="16042"/>
            <a:ext cx="7511716" cy="6817896"/>
          </a:xfrm>
          <a:prstGeom prst="rect">
            <a:avLst/>
          </a:prstGeom>
        </p:spPr>
      </p:pic>
      <p:sp>
        <p:nvSpPr>
          <p:cNvPr id="12" name="Larme 11"/>
          <p:cNvSpPr/>
          <p:nvPr/>
        </p:nvSpPr>
        <p:spPr>
          <a:xfrm>
            <a:off x="8780283" y="16042"/>
            <a:ext cx="3387814" cy="3580170"/>
          </a:xfrm>
          <a:prstGeom prst="teardrop">
            <a:avLst/>
          </a:prstGeom>
          <a:solidFill>
            <a:srgbClr val="02A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flipH="1">
            <a:off x="2441211" y="819150"/>
            <a:ext cx="2545081" cy="461665"/>
          </a:xfrm>
          <a:prstGeom prst="rect">
            <a:avLst/>
          </a:prstGeom>
          <a:noFill/>
        </p:spPr>
        <p:txBody>
          <a:bodyPr wrap="square" rtlCol="0">
            <a:spAutoFit/>
          </a:bodyPr>
          <a:lstStyle/>
          <a:p>
            <a:pPr algn="ctr"/>
            <a:r>
              <a:rPr lang="fr-FR" sz="1200" dirty="0">
                <a:solidFill>
                  <a:schemeClr val="bg1"/>
                </a:solidFill>
              </a:rPr>
              <a:t>Un parcours coordonné par un ou plusieurs enseignants</a:t>
            </a:r>
          </a:p>
        </p:txBody>
      </p:sp>
      <p:sp>
        <p:nvSpPr>
          <p:cNvPr id="4" name="Rectangle 3"/>
          <p:cNvSpPr/>
          <p:nvPr/>
        </p:nvSpPr>
        <p:spPr>
          <a:xfrm>
            <a:off x="4986292" y="1681631"/>
            <a:ext cx="1727334" cy="1384995"/>
          </a:xfrm>
          <a:prstGeom prst="rect">
            <a:avLst/>
          </a:prstGeom>
        </p:spPr>
        <p:txBody>
          <a:bodyPr wrap="square">
            <a:spAutoFit/>
          </a:bodyPr>
          <a:lstStyle/>
          <a:p>
            <a:r>
              <a:rPr lang="fr-FR" sz="1200" dirty="0">
                <a:solidFill>
                  <a:schemeClr val="bg1"/>
                </a:solidFill>
                <a:latin typeface="Arial" panose="020B0604020202020204" pitchFamily="34" charset="0"/>
                <a:ea typeface="Times New Roman" panose="02020603050405020304" pitchFamily="18" charset="0"/>
                <a:cs typeface="Arial" panose="020B0604020202020204" pitchFamily="34" charset="0"/>
              </a:rPr>
              <a:t>Qui intègre la consolidation et le renforcement disciplinaire et méthodologique en lien avec les enseignants de STS</a:t>
            </a:r>
            <a:endParaRPr lang="fr-FR" sz="1200" dirty="0">
              <a:solidFill>
                <a:schemeClr val="bg1"/>
              </a:solidFill>
            </a:endParaRPr>
          </a:p>
        </p:txBody>
      </p:sp>
      <p:sp>
        <p:nvSpPr>
          <p:cNvPr id="5" name="Rectangle 4"/>
          <p:cNvSpPr/>
          <p:nvPr/>
        </p:nvSpPr>
        <p:spPr>
          <a:xfrm>
            <a:off x="4986292" y="3756202"/>
            <a:ext cx="1378418" cy="1384995"/>
          </a:xfrm>
          <a:prstGeom prst="rect">
            <a:avLst/>
          </a:prstGeom>
        </p:spPr>
        <p:txBody>
          <a:bodyPr wrap="square">
            <a:spAutoFit/>
          </a:bodyPr>
          <a:lstStyle/>
          <a:p>
            <a:pPr lvl="0" algn="just">
              <a:spcAft>
                <a:spcPts val="0"/>
              </a:spcAft>
            </a:pPr>
            <a:r>
              <a:rPr lang="fr-FR" sz="1200" dirty="0">
                <a:solidFill>
                  <a:schemeClr val="bg1"/>
                </a:solidFill>
                <a:latin typeface="Arial" panose="020B0604020202020204" pitchFamily="34" charset="0"/>
                <a:ea typeface="Times New Roman" panose="02020603050405020304" pitchFamily="18" charset="0"/>
                <a:cs typeface="Arial" panose="020B0604020202020204" pitchFamily="34" charset="0"/>
              </a:rPr>
              <a:t>Qui poursuit le développement des compétences psychosociales en mobilisant une démarche</a:t>
            </a:r>
          </a:p>
          <a:p>
            <a:pPr lvl="0" algn="just">
              <a:spcAft>
                <a:spcPts val="0"/>
              </a:spcAft>
            </a:pPr>
            <a:r>
              <a:rPr lang="fr-FR" sz="1200" dirty="0">
                <a:solidFill>
                  <a:schemeClr val="bg1"/>
                </a:solidFill>
                <a:latin typeface="Arial" panose="020B0604020202020204" pitchFamily="34" charset="0"/>
                <a:ea typeface="Times New Roman" panose="02020603050405020304" pitchFamily="18" charset="0"/>
                <a:cs typeface="Arial" panose="020B0604020202020204" pitchFamily="34" charset="0"/>
              </a:rPr>
              <a:t> de projet.</a:t>
            </a:r>
            <a:endParaRPr lang="fr-FR"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845872" y="5141197"/>
            <a:ext cx="1863693" cy="830997"/>
          </a:xfrm>
          <a:prstGeom prst="rect">
            <a:avLst/>
          </a:prstGeom>
        </p:spPr>
        <p:txBody>
          <a:bodyPr wrap="square">
            <a:spAutoFit/>
          </a:bodyPr>
          <a:lstStyle/>
          <a:p>
            <a:pPr lvl="0" algn="just">
              <a:spcAft>
                <a:spcPts val="0"/>
              </a:spcAft>
            </a:pPr>
            <a:r>
              <a:rPr lang="fr-FR" sz="1200" dirty="0">
                <a:solidFill>
                  <a:schemeClr val="bg1"/>
                </a:solidFill>
                <a:latin typeface="Arial" panose="020B0604020202020204" pitchFamily="34" charset="0"/>
                <a:ea typeface="Times New Roman" panose="02020603050405020304" pitchFamily="18" charset="0"/>
                <a:cs typeface="Arial" panose="020B0604020202020204" pitchFamily="34" charset="0"/>
              </a:rPr>
              <a:t>Qui intègre 5h/semaine de travail personnel encadré et réalisé dans l’établissement</a:t>
            </a:r>
            <a:endParaRPr lang="fr-FR" sz="12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518563" y="3756202"/>
            <a:ext cx="1922648" cy="1384995"/>
          </a:xfrm>
          <a:prstGeom prst="rect">
            <a:avLst/>
          </a:prstGeom>
        </p:spPr>
        <p:txBody>
          <a:bodyPr wrap="square">
            <a:spAutoFit/>
          </a:bodyPr>
          <a:lstStyle/>
          <a:p>
            <a:pPr marL="450215" algn="r">
              <a:spcBef>
                <a:spcPts val="600"/>
              </a:spcBef>
              <a:spcAft>
                <a:spcPts val="600"/>
              </a:spcAft>
            </a:pPr>
            <a:r>
              <a:rPr lang="fr-FR" sz="1200" dirty="0">
                <a:solidFill>
                  <a:schemeClr val="bg1"/>
                </a:solidFill>
                <a:latin typeface="Arial" panose="020B0604020202020204" pitchFamily="34" charset="0"/>
                <a:ea typeface="Times New Roman" panose="02020603050405020304" pitchFamily="18" charset="0"/>
              </a:rPr>
              <a:t>Qui peut     comprendre des temps d’immersion en entreprise ou dans le supérieur, des conférences, du mentorat </a:t>
            </a:r>
          </a:p>
        </p:txBody>
      </p:sp>
      <p:sp>
        <p:nvSpPr>
          <p:cNvPr id="8" name="Rectangle 7"/>
          <p:cNvSpPr/>
          <p:nvPr/>
        </p:nvSpPr>
        <p:spPr>
          <a:xfrm>
            <a:off x="518563" y="1866933"/>
            <a:ext cx="1922648" cy="830997"/>
          </a:xfrm>
          <a:prstGeom prst="rect">
            <a:avLst/>
          </a:prstGeom>
        </p:spPr>
        <p:txBody>
          <a:bodyPr wrap="square">
            <a:spAutoFit/>
          </a:bodyPr>
          <a:lstStyle/>
          <a:p>
            <a:pPr marL="450215" algn="r">
              <a:spcBef>
                <a:spcPts val="600"/>
              </a:spcBef>
              <a:spcAft>
                <a:spcPts val="600"/>
              </a:spcAft>
            </a:pPr>
            <a:r>
              <a:rPr lang="fr-FR" sz="1200" dirty="0">
                <a:solidFill>
                  <a:schemeClr val="bg1"/>
                </a:solidFill>
                <a:latin typeface="Arial" panose="020B0604020202020204" pitchFamily="34" charset="0"/>
                <a:ea typeface="Times New Roman" panose="02020603050405020304" pitchFamily="18" charset="0"/>
              </a:rPr>
              <a:t>Qui peut     comprendre une mobilité internationale</a:t>
            </a:r>
          </a:p>
        </p:txBody>
      </p:sp>
      <p:graphicFrame>
        <p:nvGraphicFramePr>
          <p:cNvPr id="9" name="Tableau 8"/>
          <p:cNvGraphicFramePr>
            <a:graphicFrameLocks noGrp="1"/>
          </p:cNvGraphicFramePr>
          <p:nvPr>
            <p:extLst>
              <p:ext uri="{D42A27DB-BD31-4B8C-83A1-F6EECF244321}">
                <p14:modId xmlns:p14="http://schemas.microsoft.com/office/powerpoint/2010/main" val="2307913127"/>
              </p:ext>
            </p:extLst>
          </p:nvPr>
        </p:nvGraphicFramePr>
        <p:xfrm>
          <a:off x="9537098" y="465288"/>
          <a:ext cx="2234537" cy="2432685"/>
        </p:xfrm>
        <a:graphic>
          <a:graphicData uri="http://schemas.openxmlformats.org/drawingml/2006/table">
            <a:tbl>
              <a:tblPr firstRow="1" firstCol="1" bandRow="1">
                <a:tableStyleId>{5C22544A-7EE6-4342-B048-85BDC9FD1C3A}</a:tableStyleId>
              </a:tblPr>
              <a:tblGrid>
                <a:gridCol w="1222386">
                  <a:extLst>
                    <a:ext uri="{9D8B030D-6E8A-4147-A177-3AD203B41FA5}">
                      <a16:colId xmlns:a16="http://schemas.microsoft.com/office/drawing/2014/main" val="278768818"/>
                    </a:ext>
                  </a:extLst>
                </a:gridCol>
                <a:gridCol w="516570">
                  <a:extLst>
                    <a:ext uri="{9D8B030D-6E8A-4147-A177-3AD203B41FA5}">
                      <a16:colId xmlns:a16="http://schemas.microsoft.com/office/drawing/2014/main" val="1032483861"/>
                    </a:ext>
                  </a:extLst>
                </a:gridCol>
                <a:gridCol w="495581">
                  <a:extLst>
                    <a:ext uri="{9D8B030D-6E8A-4147-A177-3AD203B41FA5}">
                      <a16:colId xmlns:a16="http://schemas.microsoft.com/office/drawing/2014/main" val="2035117048"/>
                    </a:ext>
                  </a:extLst>
                </a:gridCol>
              </a:tblGrid>
              <a:tr h="238125">
                <a:tc>
                  <a:txBody>
                    <a:bodyPr/>
                    <a:lstStyle/>
                    <a:p>
                      <a:pPr algn="just">
                        <a:spcBef>
                          <a:spcPts val="500"/>
                        </a:spcBef>
                        <a:spcAft>
                          <a:spcPts val="500"/>
                        </a:spcAft>
                      </a:pPr>
                      <a:endParaRPr lang="fr-FR" sz="1000" dirty="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800" dirty="0">
                          <a:effectLst/>
                          <a:latin typeface="+mn-lt"/>
                          <a:ea typeface="Times" panose="02020603050405020304" pitchFamily="18" charset="0"/>
                          <a:cs typeface="Times New Roman" panose="02020603050405020304" pitchFamily="18" charset="0"/>
                        </a:rPr>
                        <a:t>Total parcours</a:t>
                      </a:r>
                    </a:p>
                  </a:txBody>
                  <a:tcPr marL="68580" marR="68580" marT="0" marB="0">
                    <a:noFill/>
                  </a:tcPr>
                </a:tc>
                <a:tc>
                  <a:txBody>
                    <a:bodyPr/>
                    <a:lstStyle/>
                    <a:p>
                      <a:pPr algn="just">
                        <a:spcBef>
                          <a:spcPts val="500"/>
                        </a:spcBef>
                        <a:spcAft>
                          <a:spcPts val="500"/>
                        </a:spcAft>
                      </a:pPr>
                      <a:r>
                        <a:rPr lang="fr-FR" sz="800" dirty="0">
                          <a:effectLst/>
                          <a:latin typeface="+mn-lt"/>
                          <a:ea typeface="Times" panose="02020603050405020304" pitchFamily="18" charset="0"/>
                          <a:cs typeface="Times New Roman" panose="02020603050405020304" pitchFamily="18" charset="0"/>
                        </a:rPr>
                        <a:t>Horaire élève / semaine</a:t>
                      </a:r>
                    </a:p>
                  </a:txBody>
                  <a:tcPr marL="68580" marR="68580" marT="0" marB="0">
                    <a:noFill/>
                  </a:tcPr>
                </a:tc>
                <a:extLst>
                  <a:ext uri="{0D108BD9-81ED-4DB2-BD59-A6C34878D82A}">
                    <a16:rowId xmlns:a16="http://schemas.microsoft.com/office/drawing/2014/main" val="2878355160"/>
                  </a:ext>
                </a:extLst>
              </a:tr>
              <a:tr h="238125">
                <a:tc>
                  <a:txBody>
                    <a:bodyPr/>
                    <a:lstStyle/>
                    <a:p>
                      <a:pPr algn="just">
                        <a:spcBef>
                          <a:spcPts val="500"/>
                        </a:spcBef>
                        <a:spcAft>
                          <a:spcPts val="500"/>
                        </a:spcAft>
                      </a:pPr>
                      <a:r>
                        <a:rPr lang="fr-FR" sz="1000" dirty="0">
                          <a:effectLst/>
                          <a:latin typeface="+mn-lt"/>
                        </a:rPr>
                        <a:t>Enseignements professionnels et Economie-gestion ou économie-droit</a:t>
                      </a:r>
                      <a:endParaRPr lang="fr-FR" sz="1000" dirty="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60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10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83879026"/>
                  </a:ext>
                </a:extLst>
              </a:tr>
              <a:tr h="238125">
                <a:tc>
                  <a:txBody>
                    <a:bodyPr/>
                    <a:lstStyle/>
                    <a:p>
                      <a:pPr algn="just">
                        <a:spcBef>
                          <a:spcPts val="500"/>
                        </a:spcBef>
                        <a:spcAft>
                          <a:spcPts val="500"/>
                        </a:spcAft>
                      </a:pPr>
                      <a:r>
                        <a:rPr lang="fr-FR" sz="1000">
                          <a:effectLst/>
                          <a:latin typeface="+mn-lt"/>
                        </a:rPr>
                        <a:t>Enseignements généraux</a:t>
                      </a:r>
                      <a:endParaRPr lang="fr-FR" sz="100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60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10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80881277"/>
                  </a:ext>
                </a:extLst>
              </a:tr>
              <a:tr h="286385">
                <a:tc>
                  <a:txBody>
                    <a:bodyPr/>
                    <a:lstStyle/>
                    <a:p>
                      <a:pPr algn="just">
                        <a:spcBef>
                          <a:spcPts val="500"/>
                        </a:spcBef>
                        <a:spcAft>
                          <a:spcPts val="500"/>
                        </a:spcAft>
                      </a:pPr>
                      <a:r>
                        <a:rPr lang="fr-FR" sz="1000" dirty="0">
                          <a:effectLst/>
                          <a:latin typeface="+mn-lt"/>
                        </a:rPr>
                        <a:t>Autre(s) enseignement(s) selon le choix de l’établissement </a:t>
                      </a:r>
                      <a:endParaRPr lang="fr-FR" sz="1000" dirty="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30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5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42102674"/>
                  </a:ext>
                </a:extLst>
              </a:tr>
              <a:tr h="238125">
                <a:tc>
                  <a:txBody>
                    <a:bodyPr/>
                    <a:lstStyle/>
                    <a:p>
                      <a:pPr algn="just">
                        <a:spcBef>
                          <a:spcPts val="500"/>
                        </a:spcBef>
                        <a:spcAft>
                          <a:spcPts val="500"/>
                        </a:spcAft>
                      </a:pPr>
                      <a:r>
                        <a:rPr lang="fr-FR" sz="1000" dirty="0">
                          <a:effectLst/>
                          <a:latin typeface="+mn-lt"/>
                        </a:rPr>
                        <a:t>Travail personnel de l'élève</a:t>
                      </a:r>
                      <a:endParaRPr lang="fr-FR" sz="1000" dirty="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30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5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75061012"/>
                  </a:ext>
                </a:extLst>
              </a:tr>
              <a:tr h="238125">
                <a:tc>
                  <a:txBody>
                    <a:bodyPr/>
                    <a:lstStyle/>
                    <a:p>
                      <a:pPr algn="just">
                        <a:spcBef>
                          <a:spcPts val="500"/>
                        </a:spcBef>
                        <a:spcAft>
                          <a:spcPts val="500"/>
                        </a:spcAft>
                      </a:pPr>
                      <a:r>
                        <a:rPr lang="fr-FR" sz="1000" dirty="0">
                          <a:effectLst/>
                          <a:latin typeface="+mn-lt"/>
                        </a:rPr>
                        <a:t>TOTAL DES HEURES</a:t>
                      </a:r>
                      <a:endParaRPr lang="fr-FR" sz="1000" dirty="0">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180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tc>
                  <a:txBody>
                    <a:bodyPr/>
                    <a:lstStyle/>
                    <a:p>
                      <a:pPr algn="just">
                        <a:spcBef>
                          <a:spcPts val="500"/>
                        </a:spcBef>
                        <a:spcAft>
                          <a:spcPts val="500"/>
                        </a:spcAft>
                      </a:pPr>
                      <a:r>
                        <a:rPr lang="fr-FR" sz="1000" dirty="0">
                          <a:solidFill>
                            <a:schemeClr val="bg1"/>
                          </a:solidFill>
                          <a:effectLst/>
                          <a:latin typeface="+mn-lt"/>
                        </a:rPr>
                        <a:t>30 h</a:t>
                      </a:r>
                      <a:endParaRPr lang="fr-FR" sz="1000" dirty="0">
                        <a:solidFill>
                          <a:schemeClr val="bg1"/>
                        </a:solidFill>
                        <a:effectLst/>
                        <a:latin typeface="+mn-lt"/>
                        <a:ea typeface="Times"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62132742"/>
                  </a:ext>
                </a:extLst>
              </a:tr>
            </a:tbl>
          </a:graphicData>
        </a:graphic>
      </p:graphicFrame>
      <p:sp>
        <p:nvSpPr>
          <p:cNvPr id="10" name="Rectangle 9"/>
          <p:cNvSpPr/>
          <p:nvPr/>
        </p:nvSpPr>
        <p:spPr>
          <a:xfrm>
            <a:off x="2712291" y="3011437"/>
            <a:ext cx="2127250" cy="584775"/>
          </a:xfrm>
          <a:prstGeom prst="rect">
            <a:avLst/>
          </a:prstGeom>
        </p:spPr>
        <p:txBody>
          <a:bodyPr wrap="square">
            <a:spAutoFit/>
          </a:bodyPr>
          <a:lstStyle/>
          <a:p>
            <a:pPr algn="ctr"/>
            <a:r>
              <a:rPr lang="fr-FR" sz="1600" dirty="0">
                <a:latin typeface="Arial" panose="020B0604020202020204" pitchFamily="34" charset="0"/>
                <a:ea typeface="Times" panose="02020603050405020304" pitchFamily="18" charset="0"/>
                <a:cs typeface="Times New Roman" panose="02020603050405020304" pitchFamily="18" charset="0"/>
              </a:rPr>
              <a:t>Le parcours de poursuite d’études</a:t>
            </a:r>
            <a:endParaRPr lang="fr-FR" sz="1600" dirty="0"/>
          </a:p>
        </p:txBody>
      </p:sp>
      <p:sp>
        <p:nvSpPr>
          <p:cNvPr id="13" name="Rectangle 12"/>
          <p:cNvSpPr/>
          <p:nvPr/>
        </p:nvSpPr>
        <p:spPr>
          <a:xfrm>
            <a:off x="8346940" y="4156311"/>
            <a:ext cx="3121160" cy="1477328"/>
          </a:xfrm>
          <a:prstGeom prst="rect">
            <a:avLst/>
          </a:prstGeom>
        </p:spPr>
        <p:txBody>
          <a:bodyPr wrap="square">
            <a:spAutoFit/>
          </a:bodyPr>
          <a:lstStyle/>
          <a:p>
            <a:r>
              <a:rPr lang="fr-FR" b="1" dirty="0">
                <a:solidFill>
                  <a:srgbClr val="96CB39"/>
                </a:solidFill>
                <a:latin typeface="Arial" panose="020B0604020202020204" pitchFamily="34" charset="0"/>
                <a:ea typeface="Times" panose="02020603050405020304" pitchFamily="18" charset="0"/>
                <a:cs typeface="Times New Roman" panose="02020603050405020304" pitchFamily="18" charset="0"/>
              </a:rPr>
              <a:t>Le parcours de poursuite d’études</a:t>
            </a:r>
          </a:p>
          <a:p>
            <a:r>
              <a:rPr lang="fr-FR" b="1" dirty="0">
                <a:latin typeface="Arial" panose="020B0604020202020204" pitchFamily="34" charset="0"/>
                <a:ea typeface="Times" panose="02020603050405020304" pitchFamily="18" charset="0"/>
                <a:cs typeface="Times New Roman" panose="02020603050405020304" pitchFamily="18" charset="0"/>
              </a:rPr>
              <a:t>Une ingénierie pédagogique à anticiper impérativement</a:t>
            </a:r>
            <a:endParaRPr lang="fr-FR" b="1" dirty="0"/>
          </a:p>
        </p:txBody>
      </p:sp>
    </p:spTree>
    <p:extLst>
      <p:ext uri="{BB962C8B-B14F-4D97-AF65-F5344CB8AC3E}">
        <p14:creationId xmlns:p14="http://schemas.microsoft.com/office/powerpoint/2010/main" val="5142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avec coins arrondis du même côté 4"/>
          <p:cNvSpPr/>
          <p:nvPr/>
        </p:nvSpPr>
        <p:spPr>
          <a:xfrm rot="5400000">
            <a:off x="3742973" y="-3571403"/>
            <a:ext cx="1139438" cy="8625385"/>
          </a:xfrm>
          <a:prstGeom prst="round2SameRect">
            <a:avLst>
              <a:gd name="adj1" fmla="val 42234"/>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2000" b="1" dirty="0">
                <a:solidFill>
                  <a:schemeClr val="bg1"/>
                </a:solidFill>
              </a:rPr>
              <a:t>Quatre exigences pour penser, à l’échelle de l’établissement,  l’organisation de la formation au service du renforcement de l’accompagnement de l’élève dans la construction de son parcours</a:t>
            </a:r>
          </a:p>
        </p:txBody>
      </p:sp>
      <p:graphicFrame>
        <p:nvGraphicFramePr>
          <p:cNvPr id="2" name="Diagramme 1"/>
          <p:cNvGraphicFramePr/>
          <p:nvPr>
            <p:extLst>
              <p:ext uri="{D42A27DB-BD31-4B8C-83A1-F6EECF244321}">
                <p14:modId xmlns:p14="http://schemas.microsoft.com/office/powerpoint/2010/main" val="1383368649"/>
              </p:ext>
            </p:extLst>
          </p:nvPr>
        </p:nvGraphicFramePr>
        <p:xfrm>
          <a:off x="2113886" y="14311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221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480000" y="3525011"/>
            <a:ext cx="11232000" cy="2372651"/>
          </a:xfrm>
        </p:spPr>
        <p:txBody>
          <a:bodyPr>
            <a:normAutofit/>
          </a:bodyPr>
          <a:lstStyle/>
          <a:p>
            <a:pPr marL="0" indent="0">
              <a:buNone/>
            </a:pPr>
            <a:r>
              <a:rPr lang="fr-FR" dirty="0"/>
              <a:t>ENSEIGNER le français et les mathématiques en groupes à effectifs réduits</a:t>
            </a:r>
          </a:p>
          <a:p>
            <a:pPr marL="0" indent="0">
              <a:buNone/>
            </a:pPr>
            <a:endParaRPr lang="fr-FR" dirty="0"/>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3" name="Image 2">
            <a:extLst>
              <a:ext uri="{FF2B5EF4-FFF2-40B4-BE49-F238E27FC236}">
                <a16:creationId xmlns:a16="http://schemas.microsoft.com/office/drawing/2014/main" id="{BE939B00-3B8A-3BD1-1DAC-547776C728AC}"/>
              </a:ext>
            </a:extLst>
          </p:cNvPr>
          <p:cNvPicPr>
            <a:picLocks noChangeAspect="1"/>
          </p:cNvPicPr>
          <p:nvPr/>
        </p:nvPicPr>
        <p:blipFill>
          <a:blip r:embed="rId3"/>
          <a:stretch>
            <a:fillRect/>
          </a:stretch>
        </p:blipFill>
        <p:spPr>
          <a:xfrm>
            <a:off x="9648396" y="85583"/>
            <a:ext cx="2063552" cy="1034856"/>
          </a:xfrm>
          <a:prstGeom prst="rect">
            <a:avLst/>
          </a:prstGeom>
        </p:spPr>
      </p:pic>
      <p:pic>
        <p:nvPicPr>
          <p:cNvPr id="4" name="Image 3">
            <a:extLst>
              <a:ext uri="{FF2B5EF4-FFF2-40B4-BE49-F238E27FC236}">
                <a16:creationId xmlns:a16="http://schemas.microsoft.com/office/drawing/2014/main" id="{E609923C-9D8E-0C92-4347-3D6905741B5B}"/>
              </a:ext>
            </a:extLst>
          </p:cNvPr>
          <p:cNvPicPr>
            <a:picLocks noChangeAspect="1"/>
          </p:cNvPicPr>
          <p:nvPr/>
        </p:nvPicPr>
        <p:blipFill>
          <a:blip r:embed="rId4"/>
          <a:stretch>
            <a:fillRect/>
          </a:stretch>
        </p:blipFill>
        <p:spPr>
          <a:xfrm>
            <a:off x="8290428" y="240000"/>
            <a:ext cx="1196472" cy="741098"/>
          </a:xfrm>
          <a:prstGeom prst="rect">
            <a:avLst/>
          </a:prstGeom>
        </p:spPr>
      </p:pic>
    </p:spTree>
    <p:extLst>
      <p:ext uri="{BB962C8B-B14F-4D97-AF65-F5344CB8AC3E}">
        <p14:creationId xmlns:p14="http://schemas.microsoft.com/office/powerpoint/2010/main" val="154424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vec coins arrondis du même côté 6"/>
          <p:cNvSpPr/>
          <p:nvPr/>
        </p:nvSpPr>
        <p:spPr>
          <a:xfrm rot="5400000">
            <a:off x="2843515" y="-2499151"/>
            <a:ext cx="782413" cy="6469443"/>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400" b="1" dirty="0">
                <a:sym typeface="Symbol" panose="05050102010706020507" pitchFamily="18" charset="2"/>
              </a:rPr>
              <a:t>Les enseignements aux savoirs fondamentaux en groupes réduits</a:t>
            </a:r>
            <a:endParaRPr lang="fr-FR" sz="2400" b="1" dirty="0">
              <a:solidFill>
                <a:schemeClr val="bg1"/>
              </a:solidFill>
            </a:endParaRPr>
          </a:p>
        </p:txBody>
      </p:sp>
      <p:graphicFrame>
        <p:nvGraphicFramePr>
          <p:cNvPr id="8" name="Tableau 7"/>
          <p:cNvGraphicFramePr>
            <a:graphicFrameLocks noGrp="1"/>
          </p:cNvGraphicFramePr>
          <p:nvPr/>
        </p:nvGraphicFramePr>
        <p:xfrm>
          <a:off x="719403" y="1455376"/>
          <a:ext cx="10369152" cy="4734945"/>
        </p:xfrm>
        <a:graphic>
          <a:graphicData uri="http://schemas.openxmlformats.org/drawingml/2006/table">
            <a:tbl>
              <a:tblPr firstRow="1" bandRow="1">
                <a:tableStyleId>{5C22544A-7EE6-4342-B048-85BDC9FD1C3A}</a:tableStyleId>
              </a:tblPr>
              <a:tblGrid>
                <a:gridCol w="3825513">
                  <a:extLst>
                    <a:ext uri="{9D8B030D-6E8A-4147-A177-3AD203B41FA5}">
                      <a16:colId xmlns:a16="http://schemas.microsoft.com/office/drawing/2014/main" val="828076720"/>
                    </a:ext>
                  </a:extLst>
                </a:gridCol>
                <a:gridCol w="6543639">
                  <a:extLst>
                    <a:ext uri="{9D8B030D-6E8A-4147-A177-3AD203B41FA5}">
                      <a16:colId xmlns:a16="http://schemas.microsoft.com/office/drawing/2014/main" val="1709938323"/>
                    </a:ext>
                  </a:extLst>
                </a:gridCol>
              </a:tblGrid>
              <a:tr h="792865">
                <a:tc>
                  <a:txBody>
                    <a:bodyPr/>
                    <a:lstStyle/>
                    <a:p>
                      <a:r>
                        <a:rPr lang="fr-FR" sz="2400" dirty="0"/>
                        <a:t>Ce n’est pas / ce ne sont pas</a:t>
                      </a:r>
                    </a:p>
                  </a:txBody>
                  <a:tcPr marL="121920" marR="121920" marT="60960" marB="60960">
                    <a:solidFill>
                      <a:srgbClr val="F66D20"/>
                    </a:solidFill>
                  </a:tcPr>
                </a:tc>
                <a:tc>
                  <a:txBody>
                    <a:bodyPr/>
                    <a:lstStyle/>
                    <a:p>
                      <a:r>
                        <a:rPr lang="fr-FR" sz="2400" dirty="0"/>
                        <a:t>C’est / ce sont</a:t>
                      </a:r>
                    </a:p>
                  </a:txBody>
                  <a:tcPr marL="121920" marR="121920" marT="60960" marB="60960">
                    <a:solidFill>
                      <a:srgbClr val="357FC2"/>
                    </a:solidFill>
                  </a:tcPr>
                </a:tc>
                <a:extLst>
                  <a:ext uri="{0D108BD9-81ED-4DB2-BD59-A6C34878D82A}">
                    <a16:rowId xmlns:a16="http://schemas.microsoft.com/office/drawing/2014/main" val="799609082"/>
                  </a:ext>
                </a:extLst>
              </a:tr>
              <a:tr h="1422400">
                <a:tc>
                  <a:txBody>
                    <a:bodyPr/>
                    <a:lstStyle/>
                    <a:p>
                      <a:r>
                        <a:rPr lang="fr-FR" sz="2100" kern="1200" dirty="0">
                          <a:solidFill>
                            <a:schemeClr val="dk1"/>
                          </a:solidFill>
                          <a:effectLst/>
                          <a:latin typeface="+mn-lt"/>
                          <a:ea typeface="+mn-ea"/>
                          <a:cs typeface="+mn-cs"/>
                        </a:rPr>
                        <a:t>Des heures en plus pour les élèves</a:t>
                      </a:r>
                      <a:endParaRPr lang="fr-FR" sz="2100" dirty="0"/>
                    </a:p>
                  </a:txBody>
                  <a:tcPr marL="121920" marR="121920" marT="60960" marB="60960">
                    <a:solidFill>
                      <a:srgbClr val="FDA716"/>
                    </a:solidFill>
                  </a:tcPr>
                </a:tc>
                <a:tc>
                  <a:txBody>
                    <a:bodyPr/>
                    <a:lstStyle/>
                    <a:p>
                      <a:r>
                        <a:rPr lang="fr-FR" sz="2100" kern="1200" dirty="0">
                          <a:solidFill>
                            <a:schemeClr val="dk1"/>
                          </a:solidFill>
                          <a:effectLst/>
                          <a:latin typeface="+mn-lt"/>
                          <a:ea typeface="+mn-ea"/>
                          <a:cs typeface="+mn-cs"/>
                        </a:rPr>
                        <a:t>Des heures disciplinaires de mathématiques et de français prévues dans la grille horaire élève, bénéficiant d’une pédagogie davantage adaptée aux besoins des élèves grâce aux faibles effectifs</a:t>
                      </a:r>
                      <a:endParaRPr lang="fr-FR" sz="2100" dirty="0"/>
                    </a:p>
                  </a:txBody>
                  <a:tcPr marL="121920" marR="121920" marT="60960" marB="60960">
                    <a:solidFill>
                      <a:srgbClr val="E6E6E6"/>
                    </a:solidFill>
                  </a:tcPr>
                </a:tc>
                <a:extLst>
                  <a:ext uri="{0D108BD9-81ED-4DB2-BD59-A6C34878D82A}">
                    <a16:rowId xmlns:a16="http://schemas.microsoft.com/office/drawing/2014/main" val="1403420688"/>
                  </a:ext>
                </a:extLst>
              </a:tr>
              <a:tr h="1422400">
                <a:tc>
                  <a:txBody>
                    <a:bodyPr/>
                    <a:lstStyle/>
                    <a:p>
                      <a:r>
                        <a:rPr lang="fr-FR" sz="2100" kern="1200" dirty="0">
                          <a:solidFill>
                            <a:schemeClr val="dk1"/>
                          </a:solidFill>
                          <a:effectLst/>
                          <a:latin typeface="+mn-lt"/>
                          <a:ea typeface="+mn-ea"/>
                          <a:cs typeface="+mn-cs"/>
                        </a:rPr>
                        <a:t>Un cours dédoublé ou une répartition figée des élèves de la classe</a:t>
                      </a:r>
                      <a:endParaRPr lang="fr-FR" sz="2100" dirty="0"/>
                    </a:p>
                  </a:txBody>
                  <a:tcPr marL="121920" marR="121920" marT="60960" marB="60960">
                    <a:solidFill>
                      <a:srgbClr val="E08B02"/>
                    </a:solidFill>
                  </a:tcPr>
                </a:tc>
                <a:tc>
                  <a:txBody>
                    <a:bodyPr/>
                    <a:lstStyle/>
                    <a:p>
                      <a:r>
                        <a:rPr lang="fr-FR" sz="2100" kern="1200" dirty="0">
                          <a:solidFill>
                            <a:schemeClr val="dk1"/>
                          </a:solidFill>
                          <a:effectLst/>
                          <a:latin typeface="+mn-lt"/>
                          <a:ea typeface="+mn-ea"/>
                          <a:cs typeface="+mn-cs"/>
                        </a:rPr>
                        <a:t>Une opportunité d’accompagner les élèves au plus près de leurs besoins, selon les périodes et les objets travaillés, l’effectif d’un des groupes pouvant être très réduit</a:t>
                      </a:r>
                      <a:endParaRPr lang="fr-FR" sz="2100" dirty="0"/>
                    </a:p>
                  </a:txBody>
                  <a:tcPr marL="121920" marR="121920" marT="60960" marB="60960">
                    <a:solidFill>
                      <a:schemeClr val="accent5">
                        <a:lumMod val="40000"/>
                        <a:lumOff val="60000"/>
                      </a:schemeClr>
                    </a:solidFill>
                  </a:tcPr>
                </a:tc>
                <a:extLst>
                  <a:ext uri="{0D108BD9-81ED-4DB2-BD59-A6C34878D82A}">
                    <a16:rowId xmlns:a16="http://schemas.microsoft.com/office/drawing/2014/main" val="2718516784"/>
                  </a:ext>
                </a:extLst>
              </a:tr>
              <a:tr h="1097280">
                <a:tc>
                  <a:txBody>
                    <a:bodyPr/>
                    <a:lstStyle/>
                    <a:p>
                      <a:r>
                        <a:rPr lang="fr-FR" sz="2100" kern="1200" dirty="0">
                          <a:solidFill>
                            <a:schemeClr val="dk1"/>
                          </a:solidFill>
                          <a:effectLst/>
                          <a:latin typeface="+mn-lt"/>
                          <a:ea typeface="+mn-ea"/>
                          <a:cs typeface="+mn-cs"/>
                        </a:rPr>
                        <a:t>Des séances </a:t>
                      </a:r>
                      <a:r>
                        <a:rPr lang="fr-FR" sz="2100" b="0" kern="1200" dirty="0">
                          <a:solidFill>
                            <a:schemeClr val="dk1"/>
                          </a:solidFill>
                          <a:effectLst/>
                          <a:latin typeface="+mn-lt"/>
                          <a:ea typeface="+mn-ea"/>
                          <a:cs typeface="+mn-cs"/>
                        </a:rPr>
                        <a:t>entièrement</a:t>
                      </a:r>
                      <a:r>
                        <a:rPr lang="fr-FR" sz="2100" kern="1200" dirty="0">
                          <a:solidFill>
                            <a:schemeClr val="dk1"/>
                          </a:solidFill>
                          <a:effectLst/>
                          <a:latin typeface="+mn-lt"/>
                          <a:ea typeface="+mn-ea"/>
                          <a:cs typeface="+mn-cs"/>
                        </a:rPr>
                        <a:t> consacrées à la remédiation ou consolidation</a:t>
                      </a:r>
                      <a:endParaRPr lang="fr-FR" sz="2100" dirty="0"/>
                    </a:p>
                  </a:txBody>
                  <a:tcPr marL="121920" marR="121920" marT="60960" marB="60960">
                    <a:solidFill>
                      <a:srgbClr val="F66D20"/>
                    </a:solidFill>
                  </a:tcPr>
                </a:tc>
                <a:tc>
                  <a:txBody>
                    <a:bodyPr/>
                    <a:lstStyle/>
                    <a:p>
                      <a:r>
                        <a:rPr lang="fr-FR" sz="2100" kern="1200" dirty="0">
                          <a:solidFill>
                            <a:schemeClr val="dk1"/>
                          </a:solidFill>
                          <a:effectLst/>
                          <a:latin typeface="+mn-lt"/>
                          <a:ea typeface="+mn-ea"/>
                          <a:cs typeface="+mn-cs"/>
                        </a:rPr>
                        <a:t>Un temps d’enseignement répondant aux objectifs des programmes disciplinaires et intégré dans la progression des apprentissages de la classe</a:t>
                      </a:r>
                      <a:endParaRPr lang="fr-FR" sz="2100" dirty="0"/>
                    </a:p>
                  </a:txBody>
                  <a:tcPr marL="121920" marR="121920" marT="60960" marB="60960">
                    <a:solidFill>
                      <a:schemeClr val="accent5">
                        <a:lumMod val="60000"/>
                        <a:lumOff val="40000"/>
                      </a:schemeClr>
                    </a:solidFill>
                  </a:tcPr>
                </a:tc>
                <a:extLst>
                  <a:ext uri="{0D108BD9-81ED-4DB2-BD59-A6C34878D82A}">
                    <a16:rowId xmlns:a16="http://schemas.microsoft.com/office/drawing/2014/main" val="3215085769"/>
                  </a:ext>
                </a:extLst>
              </a:tr>
            </a:tbl>
          </a:graphicData>
        </a:graphic>
      </p:graphicFrame>
    </p:spTree>
    <p:extLst>
      <p:ext uri="{BB962C8B-B14F-4D97-AF65-F5344CB8AC3E}">
        <p14:creationId xmlns:p14="http://schemas.microsoft.com/office/powerpoint/2010/main" val="224412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76" y="-1"/>
            <a:ext cx="12192001" cy="6858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latin typeface="Arial" panose="020B0604020202020204" pitchFamily="34" charset="0"/>
            </a:endParaRPr>
          </a:p>
          <a:p>
            <a:r>
              <a:rPr lang="fr-FR" dirty="0">
                <a:latin typeface="Arial" panose="020B0604020202020204" pitchFamily="34" charset="0"/>
              </a:rPr>
              <a:t>Les enjeux de la classe de seconde en matière d’orientation sont la</a:t>
            </a:r>
          </a:p>
          <a:p>
            <a:r>
              <a:rPr lang="fr-FR" dirty="0">
                <a:latin typeface="Arial" panose="020B0604020202020204" pitchFamily="34" charset="0"/>
              </a:rPr>
              <a:t>consolidation du parcours de l’élève grâce à un test de positionnement en début d’année scolaire, </a:t>
            </a:r>
          </a:p>
          <a:p>
            <a:r>
              <a:rPr lang="fr-FR" dirty="0">
                <a:latin typeface="Arial" panose="020B0604020202020204" pitchFamily="34" charset="0"/>
              </a:rPr>
              <a:t>et à un accompagnement au choix de spécialité, particulièrement lorsqu’il s’agit d’une seconde</a:t>
            </a:r>
          </a:p>
          <a:p>
            <a:r>
              <a:rPr lang="fr-FR" dirty="0">
                <a:latin typeface="Arial" panose="020B0604020202020204" pitchFamily="34" charset="0"/>
              </a:rPr>
              <a:t>par famille de métiers. </a:t>
            </a:r>
          </a:p>
        </p:txBody>
      </p:sp>
      <p:sp>
        <p:nvSpPr>
          <p:cNvPr id="5" name="Rectangle avec coins arrondis du même côté 4"/>
          <p:cNvSpPr/>
          <p:nvPr/>
        </p:nvSpPr>
        <p:spPr>
          <a:xfrm rot="5400000">
            <a:off x="1341151" y="-21146"/>
            <a:ext cx="800168" cy="3600452"/>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400" b="1" dirty="0">
                <a:solidFill>
                  <a:schemeClr val="bg1"/>
                </a:solidFill>
              </a:rPr>
              <a:t>Organiser  les différents temps de classe</a:t>
            </a:r>
          </a:p>
        </p:txBody>
      </p:sp>
      <p:sp>
        <p:nvSpPr>
          <p:cNvPr id="6" name="Rectangle avec coins arrondis du même côté 5"/>
          <p:cNvSpPr/>
          <p:nvPr/>
        </p:nvSpPr>
        <p:spPr>
          <a:xfrm rot="5400000">
            <a:off x="1581514" y="-1284998"/>
            <a:ext cx="735874" cy="4016885"/>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400" b="1" dirty="0">
                <a:solidFill>
                  <a:schemeClr val="bg1"/>
                </a:solidFill>
              </a:rPr>
              <a:t>Constituer les groupes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42514" flipV="1">
            <a:off x="2645529" y="2026385"/>
            <a:ext cx="8542375" cy="2805229"/>
          </a:xfrm>
          <a:prstGeom prst="rect">
            <a:avLst/>
          </a:prstGeom>
        </p:spPr>
      </p:pic>
      <p:sp>
        <p:nvSpPr>
          <p:cNvPr id="10" name="Rectangle 9"/>
          <p:cNvSpPr/>
          <p:nvPr/>
        </p:nvSpPr>
        <p:spPr>
          <a:xfrm>
            <a:off x="5588877" y="4652593"/>
            <a:ext cx="2655677" cy="1877437"/>
          </a:xfrm>
          <a:prstGeom prst="rect">
            <a:avLst/>
          </a:prstGeom>
        </p:spPr>
        <p:txBody>
          <a:bodyPr wrap="square">
            <a:spAutoFit/>
          </a:bodyPr>
          <a:lstStyle/>
          <a:p>
            <a:endParaRPr lang="fr-FR" sz="1400" dirty="0">
              <a:latin typeface="Arial" panose="020B0604020202020204" pitchFamily="34" charset="0"/>
            </a:endParaRPr>
          </a:p>
          <a:p>
            <a:r>
              <a:rPr lang="fr-FR" b="1" dirty="0">
                <a:solidFill>
                  <a:srgbClr val="AC6DED"/>
                </a:solidFill>
              </a:rPr>
              <a:t>Taille des groupes</a:t>
            </a:r>
          </a:p>
          <a:p>
            <a:r>
              <a:rPr lang="fr-FR" dirty="0">
                <a:sym typeface="Symbol" panose="05050102010706020507" pitchFamily="18" charset="2"/>
              </a:rPr>
              <a:t>une grande</a:t>
            </a:r>
            <a:r>
              <a:rPr lang="fr-FR" b="1" dirty="0">
                <a:sym typeface="Symbol" panose="05050102010706020507" pitchFamily="18" charset="2"/>
              </a:rPr>
              <a:t> dissymétrie </a:t>
            </a:r>
            <a:r>
              <a:rPr lang="fr-FR" dirty="0">
                <a:sym typeface="Symbol" panose="05050102010706020507" pitchFamily="18" charset="2"/>
              </a:rPr>
              <a:t>des effectifs entre les groupes est possible</a:t>
            </a:r>
            <a:endParaRPr lang="fr-FR" dirty="0">
              <a:ea typeface="Calibri"/>
              <a:cs typeface="Calibri"/>
            </a:endParaRPr>
          </a:p>
          <a:p>
            <a:r>
              <a:rPr lang="fr-FR" b="1" dirty="0">
                <a:solidFill>
                  <a:srgbClr val="AC6DED"/>
                </a:solidFill>
              </a:rPr>
              <a:t> </a:t>
            </a:r>
          </a:p>
          <a:p>
            <a:r>
              <a:rPr lang="fr-FR" sz="1200" dirty="0">
                <a:latin typeface="Arial" panose="020B0604020202020204" pitchFamily="34" charset="0"/>
              </a:rPr>
              <a:t>. </a:t>
            </a:r>
          </a:p>
        </p:txBody>
      </p:sp>
      <p:sp>
        <p:nvSpPr>
          <p:cNvPr id="11" name="Rectangle 10"/>
          <p:cNvSpPr/>
          <p:nvPr/>
        </p:nvSpPr>
        <p:spPr>
          <a:xfrm>
            <a:off x="4527755" y="216100"/>
            <a:ext cx="3908322" cy="2215991"/>
          </a:xfrm>
          <a:prstGeom prst="rect">
            <a:avLst/>
          </a:prstGeom>
        </p:spPr>
        <p:txBody>
          <a:bodyPr wrap="square">
            <a:spAutoFit/>
          </a:bodyPr>
          <a:lstStyle/>
          <a:p>
            <a:endParaRPr lang="fr-FR" dirty="0">
              <a:solidFill>
                <a:srgbClr val="5DD3BC"/>
              </a:solidFill>
              <a:latin typeface="Arial" panose="020B0604020202020204" pitchFamily="34" charset="0"/>
            </a:endParaRPr>
          </a:p>
          <a:p>
            <a:r>
              <a:rPr lang="fr-FR" b="1" dirty="0">
                <a:solidFill>
                  <a:srgbClr val="5DD3BC"/>
                </a:solidFill>
              </a:rPr>
              <a:t>Homogénéité des niveaux de maitrise dans les  groupes</a:t>
            </a:r>
          </a:p>
          <a:p>
            <a:endParaRPr lang="fr-FR" sz="1200" dirty="0"/>
          </a:p>
          <a:p>
            <a:r>
              <a:rPr lang="fr-FR" dirty="0"/>
              <a:t>Selon l’objectif  pédagogique choisi ,</a:t>
            </a:r>
            <a:r>
              <a:rPr lang="fr-FR" dirty="0">
                <a:sym typeface="Symbol" panose="05050102010706020507" pitchFamily="18" charset="2"/>
              </a:rPr>
              <a:t> les partis pris de </a:t>
            </a:r>
            <a:r>
              <a:rPr lang="fr-FR" b="1" dirty="0">
                <a:sym typeface="Symbol" panose="05050102010706020507" pitchFamily="18" charset="2"/>
              </a:rPr>
              <a:t>l’homogénéité ou de l’hétérogénéité </a:t>
            </a:r>
            <a:r>
              <a:rPr lang="fr-FR" dirty="0">
                <a:sym typeface="Symbol" panose="05050102010706020507" pitchFamily="18" charset="2"/>
              </a:rPr>
              <a:t>des niveaux de maîtrise des élèves sont tous deux recevables</a:t>
            </a:r>
            <a:endParaRPr lang="fr-FR" dirty="0">
              <a:solidFill>
                <a:srgbClr val="000000"/>
              </a:solidFill>
            </a:endParaRPr>
          </a:p>
        </p:txBody>
      </p:sp>
      <p:sp>
        <p:nvSpPr>
          <p:cNvPr id="3" name="Rectangle 2"/>
          <p:cNvSpPr/>
          <p:nvPr/>
        </p:nvSpPr>
        <p:spPr>
          <a:xfrm>
            <a:off x="904001" y="3784122"/>
            <a:ext cx="2274627" cy="2585323"/>
          </a:xfrm>
          <a:prstGeom prst="rect">
            <a:avLst/>
          </a:prstGeom>
        </p:spPr>
        <p:txBody>
          <a:bodyPr wrap="square">
            <a:spAutoFit/>
          </a:bodyPr>
          <a:lstStyle/>
          <a:p>
            <a:pPr lvl="0"/>
            <a:r>
              <a:rPr lang="fr-FR" b="1" dirty="0">
                <a:solidFill>
                  <a:srgbClr val="A9CF3C"/>
                </a:solidFill>
              </a:rPr>
              <a:t>Un appui fort sur les tests de positionnement</a:t>
            </a:r>
          </a:p>
          <a:p>
            <a:pPr lvl="0"/>
            <a:r>
              <a:rPr lang="fr-FR" dirty="0"/>
              <a:t>pour repérer les besoins, puis sur les évaluations au fil de l’année </a:t>
            </a:r>
            <a:r>
              <a:rPr lang="fr-FR" i="1" dirty="0">
                <a:sym typeface="Symbol" panose="05050102010706020507" pitchFamily="18" charset="2"/>
              </a:rPr>
              <a:t> </a:t>
            </a:r>
            <a:r>
              <a:rPr lang="fr-FR" b="1" i="1" dirty="0">
                <a:sym typeface="Symbol" panose="05050102010706020507" pitchFamily="18" charset="2"/>
              </a:rPr>
              <a:t>les groupes peuvent changer en cours d’année</a:t>
            </a:r>
            <a:endParaRPr lang="fr-FR" b="1" dirty="0">
              <a:solidFill>
                <a:srgbClr val="A9CF3C"/>
              </a:solidFill>
            </a:endParaRPr>
          </a:p>
        </p:txBody>
      </p:sp>
      <p:sp>
        <p:nvSpPr>
          <p:cNvPr id="12" name="Rectangle 11"/>
          <p:cNvSpPr/>
          <p:nvPr/>
        </p:nvSpPr>
        <p:spPr>
          <a:xfrm>
            <a:off x="8849386" y="2792931"/>
            <a:ext cx="2966080" cy="2677656"/>
          </a:xfrm>
          <a:prstGeom prst="rect">
            <a:avLst/>
          </a:prstGeom>
        </p:spPr>
        <p:txBody>
          <a:bodyPr wrap="square">
            <a:spAutoFit/>
          </a:bodyPr>
          <a:lstStyle/>
          <a:p>
            <a:pPr algn="r"/>
            <a:r>
              <a:rPr lang="fr-FR" b="1" dirty="0">
                <a:solidFill>
                  <a:srgbClr val="E8BE53"/>
                </a:solidFill>
                <a:sym typeface="Symbol" panose="05050102010706020507" pitchFamily="18" charset="2"/>
              </a:rPr>
              <a:t>Garder des temps en classe entière est nécessaire </a:t>
            </a:r>
            <a:endParaRPr lang="fr-FR" b="1" dirty="0">
              <a:solidFill>
                <a:srgbClr val="E8BE53"/>
              </a:solidFill>
            </a:endParaRPr>
          </a:p>
          <a:p>
            <a:r>
              <a:rPr lang="fr-FR" dirty="0">
                <a:sym typeface="Symbol" panose="05050102010706020507" pitchFamily="18" charset="2"/>
              </a:rPr>
              <a:t>Le fil des apprentissages de l’année doit être tenu</a:t>
            </a:r>
            <a:r>
              <a:rPr lang="fr-FR" sz="1200" dirty="0"/>
              <a:t>.</a:t>
            </a:r>
          </a:p>
          <a:p>
            <a:pPr algn="r"/>
            <a:r>
              <a:rPr lang="fr-FR" b="1" i="1" dirty="0">
                <a:sym typeface="Symbol" panose="05050102010706020507" pitchFamily="18" charset="2"/>
              </a:rPr>
              <a:t> Cela implique que ce soit le professeur de la classe qui prenne en charge les deux groupes</a:t>
            </a:r>
            <a:endParaRPr lang="fr-FR" b="1" i="1" dirty="0">
              <a:ea typeface="Calibri"/>
              <a:cs typeface="Calibri"/>
            </a:endParaRPr>
          </a:p>
          <a:p>
            <a:pPr algn="r"/>
            <a:endParaRPr lang="fr-FR" sz="1200" dirty="0"/>
          </a:p>
          <a:p>
            <a:pPr algn="r"/>
            <a:endParaRPr lang="fr-FR" sz="1200" b="1" dirty="0">
              <a:solidFill>
                <a:srgbClr val="000000"/>
              </a:solidFill>
            </a:endParaRPr>
          </a:p>
        </p:txBody>
      </p:sp>
      <p:sp>
        <p:nvSpPr>
          <p:cNvPr id="14" name="Flèche droite 13"/>
          <p:cNvSpPr/>
          <p:nvPr/>
        </p:nvSpPr>
        <p:spPr>
          <a:xfrm rot="13582414">
            <a:off x="6715119" y="2309334"/>
            <a:ext cx="495300" cy="759944"/>
          </a:xfrm>
          <a:prstGeom prst="rightArrow">
            <a:avLst/>
          </a:prstGeom>
          <a:solidFill>
            <a:srgbClr val="5DD1BA"/>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2959214" flipV="1">
            <a:off x="2782956" y="4163977"/>
            <a:ext cx="495300" cy="759944"/>
          </a:xfrm>
          <a:prstGeom prst="rightArrow">
            <a:avLst/>
          </a:prstGeom>
          <a:solidFill>
            <a:srgbClr val="9AB837"/>
          </a:solidFill>
          <a:ln>
            <a:noFill/>
          </a:ln>
          <a:effectLst>
            <a:outerShdw blurRad="50800" dist="38100" dir="16200000"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2715189">
            <a:off x="6223069" y="4106827"/>
            <a:ext cx="551455" cy="759944"/>
          </a:xfrm>
          <a:prstGeom prst="rightArrow">
            <a:avLst/>
          </a:prstGeom>
          <a:solidFill>
            <a:srgbClr val="9F6EE6"/>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2519823">
            <a:off x="10292722" y="2052119"/>
            <a:ext cx="495300" cy="759944"/>
          </a:xfrm>
          <a:prstGeom prst="rightArrow">
            <a:avLst/>
          </a:prstGeom>
          <a:solidFill>
            <a:srgbClr val="E6BB51"/>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984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176" y="-1"/>
            <a:ext cx="12192001" cy="6858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latin typeface="Arial" panose="020B0604020202020204" pitchFamily="34" charset="0"/>
            </a:endParaRPr>
          </a:p>
          <a:p>
            <a:r>
              <a:rPr lang="fr-FR" dirty="0">
                <a:latin typeface="Arial" panose="020B0604020202020204" pitchFamily="34" charset="0"/>
              </a:rPr>
              <a:t>Les enjeux de la classe de seconde en matière d’orientation sont la</a:t>
            </a:r>
          </a:p>
          <a:p>
            <a:r>
              <a:rPr lang="fr-FR" dirty="0">
                <a:latin typeface="Arial" panose="020B0604020202020204" pitchFamily="34" charset="0"/>
              </a:rPr>
              <a:t>consolidation du parcours de l’élève grâce à un test de positionnement en début d’année scolaire, </a:t>
            </a:r>
          </a:p>
          <a:p>
            <a:r>
              <a:rPr lang="fr-FR" dirty="0">
                <a:latin typeface="Arial" panose="020B0604020202020204" pitchFamily="34" charset="0"/>
              </a:rPr>
              <a:t>et à un accompagnement au choix de spécialité, particulièrement lorsqu’il s’agit d’une seconde</a:t>
            </a:r>
          </a:p>
          <a:p>
            <a:r>
              <a:rPr lang="fr-FR" dirty="0">
                <a:latin typeface="Arial" panose="020B0604020202020204" pitchFamily="34" charset="0"/>
              </a:rPr>
              <a:t>par famille de métiers. </a:t>
            </a:r>
          </a:p>
        </p:txBody>
      </p:sp>
      <p:sp>
        <p:nvSpPr>
          <p:cNvPr id="6" name="Rectangle avec coins arrondis du même côté 5"/>
          <p:cNvSpPr/>
          <p:nvPr/>
        </p:nvSpPr>
        <p:spPr>
          <a:xfrm rot="5400000">
            <a:off x="841296" y="-530033"/>
            <a:ext cx="2245805" cy="4016885"/>
          </a:xfrm>
          <a:prstGeom prst="round2SameRect">
            <a:avLst>
              <a:gd name="adj1" fmla="val 50000"/>
              <a:gd name="adj2" fmla="val 0"/>
            </a:avLst>
          </a:prstGeom>
          <a:solidFill>
            <a:srgbClr val="A67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400" b="1" dirty="0"/>
              <a:t>Définir des priorités pédagogiques pour rendre l’enseignement des fondamentaux plus efficaces grâce aux effectifs réduits</a:t>
            </a:r>
            <a:endParaRPr lang="fr-FR" sz="2400" b="1" dirty="0">
              <a:solidFill>
                <a:schemeClr val="bg1"/>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42514" flipV="1">
            <a:off x="2645529" y="2026385"/>
            <a:ext cx="8542375" cy="2805229"/>
          </a:xfrm>
          <a:prstGeom prst="rect">
            <a:avLst/>
          </a:prstGeom>
        </p:spPr>
      </p:pic>
      <p:sp>
        <p:nvSpPr>
          <p:cNvPr id="10" name="Rectangle 9"/>
          <p:cNvSpPr/>
          <p:nvPr/>
        </p:nvSpPr>
        <p:spPr>
          <a:xfrm>
            <a:off x="5588877" y="4652593"/>
            <a:ext cx="2655677" cy="2708434"/>
          </a:xfrm>
          <a:prstGeom prst="rect">
            <a:avLst/>
          </a:prstGeom>
        </p:spPr>
        <p:txBody>
          <a:bodyPr wrap="square">
            <a:spAutoFit/>
          </a:bodyPr>
          <a:lstStyle/>
          <a:p>
            <a:endParaRPr lang="fr-FR" sz="1400" dirty="0">
              <a:latin typeface="Arial" panose="020B0604020202020204" pitchFamily="34" charset="0"/>
            </a:endParaRPr>
          </a:p>
          <a:p>
            <a:r>
              <a:rPr lang="fr-FR" b="1" dirty="0">
                <a:solidFill>
                  <a:srgbClr val="AC6DED"/>
                </a:solidFill>
                <a:sym typeface="Symbol" panose="05050102010706020507" pitchFamily="18" charset="2"/>
              </a:rPr>
              <a:t>Laisser plus de place à la parole des élèves</a:t>
            </a:r>
          </a:p>
          <a:p>
            <a:r>
              <a:rPr lang="fr-FR" dirty="0"/>
              <a:t>expliciter ou verbaliser ce qu’ils ont compris, ce qui leur pose problème et quelle démarche ils vont adopter</a:t>
            </a:r>
            <a:endParaRPr lang="fr-FR" dirty="0">
              <a:solidFill>
                <a:srgbClr val="AC6DED"/>
              </a:solidFill>
              <a:sym typeface="Symbol" panose="05050102010706020507" pitchFamily="18" charset="2"/>
            </a:endParaRPr>
          </a:p>
          <a:p>
            <a:endParaRPr lang="fr-FR" b="1" dirty="0">
              <a:solidFill>
                <a:srgbClr val="AC6DED"/>
              </a:solidFill>
            </a:endParaRPr>
          </a:p>
          <a:p>
            <a:r>
              <a:rPr lang="fr-FR" sz="1200" dirty="0">
                <a:latin typeface="Arial" panose="020B0604020202020204" pitchFamily="34" charset="0"/>
              </a:rPr>
              <a:t>. </a:t>
            </a:r>
          </a:p>
        </p:txBody>
      </p:sp>
      <p:sp>
        <p:nvSpPr>
          <p:cNvPr id="11" name="Rectangle 10"/>
          <p:cNvSpPr/>
          <p:nvPr/>
        </p:nvSpPr>
        <p:spPr>
          <a:xfrm>
            <a:off x="4525210" y="1626383"/>
            <a:ext cx="3908322" cy="646331"/>
          </a:xfrm>
          <a:prstGeom prst="rect">
            <a:avLst/>
          </a:prstGeom>
        </p:spPr>
        <p:txBody>
          <a:bodyPr wrap="square">
            <a:spAutoFit/>
          </a:bodyPr>
          <a:lstStyle/>
          <a:p>
            <a:endParaRPr lang="fr-FR" dirty="0">
              <a:solidFill>
                <a:srgbClr val="5DD3BC"/>
              </a:solidFill>
              <a:latin typeface="Arial" panose="020B0604020202020204" pitchFamily="34" charset="0"/>
            </a:endParaRPr>
          </a:p>
          <a:p>
            <a:r>
              <a:rPr lang="fr-FR" b="1" dirty="0">
                <a:solidFill>
                  <a:srgbClr val="5DD3BC"/>
                </a:solidFill>
                <a:sym typeface="Symbol" panose="05050102010706020507" pitchFamily="18" charset="2"/>
              </a:rPr>
              <a:t>Accompagner l’autonomie des élèves</a:t>
            </a:r>
            <a:endParaRPr lang="fr-FR" sz="1200" dirty="0"/>
          </a:p>
        </p:txBody>
      </p:sp>
      <p:sp>
        <p:nvSpPr>
          <p:cNvPr id="3" name="Rectangle 2"/>
          <p:cNvSpPr/>
          <p:nvPr/>
        </p:nvSpPr>
        <p:spPr>
          <a:xfrm>
            <a:off x="16183" y="4023479"/>
            <a:ext cx="3152241" cy="2031325"/>
          </a:xfrm>
          <a:prstGeom prst="rect">
            <a:avLst/>
          </a:prstGeom>
        </p:spPr>
        <p:txBody>
          <a:bodyPr wrap="square">
            <a:spAutoFit/>
          </a:bodyPr>
          <a:lstStyle/>
          <a:p>
            <a:pPr lvl="0"/>
            <a:r>
              <a:rPr lang="fr-FR" b="1" dirty="0">
                <a:solidFill>
                  <a:srgbClr val="A9CF3C"/>
                </a:solidFill>
              </a:rPr>
              <a:t>Faire en sorte que tous les élèves entrent dans les activités proposées</a:t>
            </a:r>
            <a:r>
              <a:rPr lang="fr-FR" b="1" dirty="0">
                <a:solidFill>
                  <a:srgbClr val="A9CF3C"/>
                </a:solidFill>
                <a:sym typeface="Symbol" panose="05050102010706020507" pitchFamily="18" charset="2"/>
              </a:rPr>
              <a:t> </a:t>
            </a:r>
          </a:p>
          <a:p>
            <a:pPr lvl="0"/>
            <a:r>
              <a:rPr lang="fr-FR" b="1" dirty="0">
                <a:sym typeface="Symbol" panose="05050102010706020507" pitchFamily="18" charset="2"/>
              </a:rPr>
              <a:t> </a:t>
            </a:r>
            <a:r>
              <a:rPr lang="fr-FR" b="1" i="1" dirty="0">
                <a:sym typeface="Symbol" panose="05050102010706020507" pitchFamily="18" charset="2"/>
              </a:rPr>
              <a:t>observations plus fines, sollicitations individuelles plus fréquentes, remédiations immédiates si nécessaire</a:t>
            </a:r>
            <a:endParaRPr lang="fr-FR" b="1" dirty="0"/>
          </a:p>
        </p:txBody>
      </p:sp>
      <p:sp>
        <p:nvSpPr>
          <p:cNvPr id="12" name="Rectangle 11"/>
          <p:cNvSpPr/>
          <p:nvPr/>
        </p:nvSpPr>
        <p:spPr>
          <a:xfrm>
            <a:off x="9104318" y="2792931"/>
            <a:ext cx="2711148" cy="2215991"/>
          </a:xfrm>
          <a:prstGeom prst="rect">
            <a:avLst/>
          </a:prstGeom>
        </p:spPr>
        <p:txBody>
          <a:bodyPr wrap="square">
            <a:spAutoFit/>
          </a:bodyPr>
          <a:lstStyle/>
          <a:p>
            <a:pPr algn="r"/>
            <a:r>
              <a:rPr lang="fr-FR" b="1" dirty="0">
                <a:solidFill>
                  <a:srgbClr val="E8BE53"/>
                </a:solidFill>
                <a:sym typeface="Symbol" panose="05050102010706020507" pitchFamily="18" charset="2"/>
              </a:rPr>
              <a:t>Prendre le temps de vérifier régulièrement que chacun s’est approprié l’apprentissage visé</a:t>
            </a:r>
          </a:p>
          <a:p>
            <a:pPr algn="r"/>
            <a:endParaRPr lang="fr-FR" dirty="0"/>
          </a:p>
          <a:p>
            <a:pPr algn="r"/>
            <a:r>
              <a:rPr lang="fr-FR" dirty="0"/>
              <a:t>Synthèse construite avec les élèves, cartes mentales</a:t>
            </a:r>
          </a:p>
          <a:p>
            <a:pPr algn="r"/>
            <a:endParaRPr lang="fr-FR" sz="1200" b="1" dirty="0">
              <a:solidFill>
                <a:srgbClr val="000000"/>
              </a:solidFill>
            </a:endParaRPr>
          </a:p>
        </p:txBody>
      </p:sp>
      <p:sp>
        <p:nvSpPr>
          <p:cNvPr id="14" name="Flèche droite 13"/>
          <p:cNvSpPr/>
          <p:nvPr/>
        </p:nvSpPr>
        <p:spPr>
          <a:xfrm rot="13582414">
            <a:off x="6715119" y="2309334"/>
            <a:ext cx="495300" cy="759944"/>
          </a:xfrm>
          <a:prstGeom prst="rightArrow">
            <a:avLst/>
          </a:prstGeom>
          <a:solidFill>
            <a:srgbClr val="5DD1BA"/>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2959214" flipV="1">
            <a:off x="2782956" y="4163977"/>
            <a:ext cx="495300" cy="759944"/>
          </a:xfrm>
          <a:prstGeom prst="rightArrow">
            <a:avLst/>
          </a:prstGeom>
          <a:solidFill>
            <a:srgbClr val="9AB837"/>
          </a:solidFill>
          <a:ln>
            <a:noFill/>
          </a:ln>
          <a:effectLst>
            <a:outerShdw blurRad="50800" dist="38100" dir="16200000"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2715189">
            <a:off x="6223069" y="4106827"/>
            <a:ext cx="551455" cy="759944"/>
          </a:xfrm>
          <a:prstGeom prst="rightArrow">
            <a:avLst/>
          </a:prstGeom>
          <a:solidFill>
            <a:srgbClr val="9F6EE6"/>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2519823">
            <a:off x="10292722" y="2052119"/>
            <a:ext cx="495300" cy="759944"/>
          </a:xfrm>
          <a:prstGeom prst="rightArrow">
            <a:avLst/>
          </a:prstGeom>
          <a:solidFill>
            <a:srgbClr val="E6BB51"/>
          </a:solidFill>
          <a:ln>
            <a:noFill/>
          </a:ln>
          <a:effectLst>
            <a:outerShdw blurRad="50800" dist="38100" dir="13500000" algn="br" rotWithShape="0">
              <a:prstClr val="black">
                <a:alpha val="40000"/>
              </a:prstClr>
            </a:outerShdw>
            <a:softEdge rad="0"/>
          </a:effectLst>
          <a:scene3d>
            <a:camera prst="orthographicFront"/>
            <a:lightRig rig="threePt" dir="t"/>
          </a:scene3d>
          <a:sp3d extrusionH="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911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sp>
        <p:nvSpPr>
          <p:cNvPr id="6" name="Espace réservé du contenu 5"/>
          <p:cNvSpPr>
            <a:spLocks noGrp="1"/>
          </p:cNvSpPr>
          <p:nvPr>
            <p:ph sz="quarter" idx="14"/>
          </p:nvPr>
        </p:nvSpPr>
        <p:spPr>
          <a:xfrm>
            <a:off x="551696" y="1508787"/>
            <a:ext cx="11400955" cy="4869213"/>
          </a:xfrm>
        </p:spPr>
        <p:txBody>
          <a:bodyPr vert="horz" lIns="91440" tIns="45720" rIns="91440" bIns="45720" rtlCol="0" anchor="t">
            <a:normAutofit/>
          </a:bodyPr>
          <a:lstStyle/>
          <a:p>
            <a:pPr marL="456565" indent="-456565" algn="just">
              <a:lnSpc>
                <a:spcPct val="107000"/>
              </a:lnSpc>
              <a:buFont typeface="Courier New" panose="02070309020205020404" pitchFamily="49" charset="0"/>
              <a:buChar char="o"/>
            </a:pPr>
            <a:endParaRPr lang="fr-FR" sz="2133" dirty="0">
              <a:cs typeface="Calibri" panose="020F0502020204030204"/>
            </a:endParaRPr>
          </a:p>
          <a:p>
            <a:pPr marL="456565" indent="-456565" algn="just">
              <a:lnSpc>
                <a:spcPct val="107000"/>
              </a:lnSpc>
              <a:buFont typeface="Courier New" panose="02070309020205020404" pitchFamily="49" charset="0"/>
              <a:buChar char="o"/>
            </a:pPr>
            <a:endParaRPr lang="fr-FR" sz="2133" dirty="0">
              <a:cs typeface="Calibri" panose="020F0502020204030204"/>
            </a:endParaRPr>
          </a:p>
        </p:txBody>
      </p:sp>
      <p:pic>
        <p:nvPicPr>
          <p:cNvPr id="7" name="Image 6"/>
          <p:cNvPicPr>
            <a:picLocks noChangeAspect="1"/>
          </p:cNvPicPr>
          <p:nvPr/>
        </p:nvPicPr>
        <p:blipFill rotWithShape="1">
          <a:blip r:embed="rId3"/>
          <a:srcRect l="18790" t="32963" r="28841" b="25101"/>
          <a:stretch/>
        </p:blipFill>
        <p:spPr>
          <a:xfrm>
            <a:off x="6643443" y="1508787"/>
            <a:ext cx="5548557" cy="2498053"/>
          </a:xfrm>
          <a:prstGeom prst="rect">
            <a:avLst/>
          </a:prstGeom>
        </p:spPr>
      </p:pic>
      <p:sp>
        <p:nvSpPr>
          <p:cNvPr id="9" name="Rectangle avec coins arrondis du même côté 8"/>
          <p:cNvSpPr/>
          <p:nvPr/>
        </p:nvSpPr>
        <p:spPr>
          <a:xfrm rot="5400000">
            <a:off x="3742396" y="-3570713"/>
            <a:ext cx="1026634" cy="8514794"/>
          </a:xfrm>
          <a:prstGeom prst="round2SameRect">
            <a:avLst>
              <a:gd name="adj1" fmla="val 50000"/>
              <a:gd name="adj2" fmla="val 0"/>
            </a:avLst>
          </a:prstGeom>
          <a:solidFill>
            <a:srgbClr val="9F6EE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r>
              <a:rPr lang="fr-FR" sz="2400" b="1" dirty="0">
                <a:latin typeface="Arial" panose="020B0604020202020204" pitchFamily="34" charset="0"/>
                <a:cs typeface="Times New Roman" panose="02020603050405020304" pitchFamily="18" charset="0"/>
              </a:rPr>
              <a:t>Des ressources pour accompagner la mise en œuvre</a:t>
            </a:r>
            <a:endParaRPr lang="fr-FR" sz="2400" b="1" dirty="0"/>
          </a:p>
        </p:txBody>
      </p:sp>
      <p:sp>
        <p:nvSpPr>
          <p:cNvPr id="2" name="ZoneTexte 1"/>
          <p:cNvSpPr txBox="1"/>
          <p:nvPr/>
        </p:nvSpPr>
        <p:spPr>
          <a:xfrm>
            <a:off x="551696" y="1666240"/>
            <a:ext cx="5483344" cy="4834144"/>
          </a:xfrm>
          <a:prstGeom prst="rect">
            <a:avLst/>
          </a:prstGeom>
          <a:noFill/>
        </p:spPr>
        <p:txBody>
          <a:bodyPr wrap="square" rtlCol="0">
            <a:spAutoFit/>
          </a:bodyPr>
          <a:lstStyle/>
          <a:p>
            <a:pPr marL="456565" indent="-456565" algn="just">
              <a:lnSpc>
                <a:spcPct val="107000"/>
              </a:lnSpc>
              <a:buFont typeface="Wingdings" panose="05000000000000000000" pitchFamily="2" charset="2"/>
              <a:buChar char="v"/>
            </a:pPr>
            <a:r>
              <a:rPr lang="fr-FR" dirty="0"/>
              <a:t>une </a:t>
            </a:r>
            <a:r>
              <a:rPr lang="fr-FR" dirty="0">
                <a:hlinkClick r:id="rId4"/>
              </a:rPr>
              <a:t>rubrique </a:t>
            </a:r>
            <a:r>
              <a:rPr lang="fr-FR" dirty="0" err="1">
                <a:hlinkClick r:id="rId4"/>
              </a:rPr>
              <a:t>Eduscol</a:t>
            </a:r>
            <a:r>
              <a:rPr lang="fr-FR" dirty="0">
                <a:hlinkClick r:id="rId4"/>
              </a:rPr>
              <a:t> dédiée aux savoirs fondamentaux au lycée professionnel</a:t>
            </a:r>
            <a:r>
              <a:rPr lang="fr-FR" dirty="0"/>
              <a:t> (diaporama, page direction LP, page professeur)</a:t>
            </a:r>
          </a:p>
          <a:p>
            <a:pPr marL="456565" indent="-456565" algn="just">
              <a:lnSpc>
                <a:spcPct val="107000"/>
              </a:lnSpc>
              <a:buFont typeface="Wingdings" panose="05000000000000000000" pitchFamily="2" charset="2"/>
              <a:buChar char="v"/>
            </a:pPr>
            <a:r>
              <a:rPr lang="fr-FR" dirty="0"/>
              <a:t>des vidéos produites par </a:t>
            </a:r>
            <a:r>
              <a:rPr lang="fr-FR" dirty="0" err="1"/>
              <a:t>Canopé</a:t>
            </a:r>
            <a:r>
              <a:rPr lang="fr-FR" dirty="0"/>
              <a:t> : </a:t>
            </a:r>
            <a:r>
              <a:rPr lang="fr-FR" dirty="0">
                <a:hlinkClick r:id="rId5"/>
              </a:rPr>
              <a:t>observations de séances en groupes réduits en français</a:t>
            </a:r>
            <a:endParaRPr lang="fr-FR" dirty="0"/>
          </a:p>
          <a:p>
            <a:pPr marL="456565" indent="-456565" algn="just">
              <a:lnSpc>
                <a:spcPct val="107000"/>
              </a:lnSpc>
              <a:buFont typeface="Wingdings" panose="05000000000000000000" pitchFamily="2" charset="2"/>
              <a:buChar char="v"/>
            </a:pPr>
            <a:r>
              <a:rPr lang="fr-FR" dirty="0"/>
              <a:t>à venir (mai 24) : des ressources d’accompagnement : </a:t>
            </a:r>
          </a:p>
          <a:p>
            <a:pPr marL="913765" lvl="1" indent="-456565" algn="just">
              <a:lnSpc>
                <a:spcPct val="107000"/>
              </a:lnSpc>
              <a:buFont typeface="Wingdings" panose="05000000000000000000" pitchFamily="2" charset="2"/>
              <a:buChar char="§"/>
            </a:pPr>
            <a:r>
              <a:rPr lang="fr-FR" b="1" dirty="0"/>
              <a:t>un document de cadrage sorte de vadémécum pour les enseignants </a:t>
            </a:r>
          </a:p>
          <a:p>
            <a:pPr marL="913765" lvl="1" indent="-456565" algn="just">
              <a:lnSpc>
                <a:spcPct val="107000"/>
              </a:lnSpc>
              <a:buFont typeface="Wingdings" panose="05000000000000000000" pitchFamily="2" charset="2"/>
              <a:buChar char="§"/>
            </a:pPr>
            <a:r>
              <a:rPr lang="fr-FR" b="1" dirty="0"/>
              <a:t>pour les mathématiques environ 8 fiches actions décrivant les gestes professionnels en situation</a:t>
            </a:r>
          </a:p>
          <a:p>
            <a:pPr marL="456565" indent="-456565" algn="just">
              <a:lnSpc>
                <a:spcPct val="107000"/>
              </a:lnSpc>
              <a:buFont typeface="Wingdings" panose="05000000000000000000" pitchFamily="2" charset="2"/>
              <a:buChar char="v"/>
            </a:pPr>
            <a:r>
              <a:rPr lang="fr-FR" dirty="0"/>
              <a:t>Outil de remédiation MIA seconde: en expérimentation cette année</a:t>
            </a:r>
          </a:p>
          <a:p>
            <a:pPr marL="913765" lvl="1" indent="-456565" algn="just">
              <a:lnSpc>
                <a:spcPct val="107000"/>
              </a:lnSpc>
              <a:buFont typeface="Wingdings" panose="05000000000000000000" pitchFamily="2" charset="2"/>
              <a:buChar char="§"/>
            </a:pPr>
            <a:endParaRPr lang="fr-FR" dirty="0">
              <a:cs typeface="Calibri"/>
            </a:endParaRPr>
          </a:p>
          <a:p>
            <a:pPr marL="456565" indent="-456565" algn="just">
              <a:lnSpc>
                <a:spcPct val="107000"/>
              </a:lnSpc>
              <a:buFont typeface="Courier New" panose="02070309020205020404" pitchFamily="49" charset="0"/>
              <a:buChar char="o"/>
            </a:pPr>
            <a:endParaRPr lang="fr-FR" dirty="0">
              <a:cs typeface="Calibri"/>
            </a:endParaRPr>
          </a:p>
        </p:txBody>
      </p:sp>
      <p:sp>
        <p:nvSpPr>
          <p:cNvPr id="3" name="Ellipse 2"/>
          <p:cNvSpPr/>
          <p:nvPr/>
        </p:nvSpPr>
        <p:spPr>
          <a:xfrm>
            <a:off x="7355241" y="1511821"/>
            <a:ext cx="4124960" cy="87376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76200">
                <a:solidFill>
                  <a:srgbClr val="FF0000"/>
                </a:solidFill>
              </a:ln>
            </a:endParaRPr>
          </a:p>
        </p:txBody>
      </p:sp>
    </p:spTree>
    <p:extLst>
      <p:ext uri="{BB962C8B-B14F-4D97-AF65-F5344CB8AC3E}">
        <p14:creationId xmlns:p14="http://schemas.microsoft.com/office/powerpoint/2010/main" val="84050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480000" y="3525011"/>
            <a:ext cx="11232000" cy="2372651"/>
          </a:xfrm>
        </p:spPr>
        <p:txBody>
          <a:bodyPr>
            <a:normAutofit lnSpcReduction="10000"/>
          </a:bodyPr>
          <a:lstStyle/>
          <a:p>
            <a:pPr marL="0" indent="0">
              <a:buNone/>
            </a:pPr>
            <a:r>
              <a:rPr lang="fr-FR" dirty="0"/>
              <a:t>Mise en œuvre des parcours d’insertion professionnelle ou de poursuite d’études proposés aux élèves scolarisés en terminale professionnelle</a:t>
            </a:r>
          </a:p>
          <a:p>
            <a:endParaRPr lang="fr-FR" dirty="0"/>
          </a:p>
          <a:p>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10" name="Image 9"/>
          <p:cNvPicPr>
            <a:picLocks noChangeAspect="1"/>
          </p:cNvPicPr>
          <p:nvPr/>
        </p:nvPicPr>
        <p:blipFill>
          <a:blip r:embed="rId2"/>
          <a:stretch>
            <a:fillRect/>
          </a:stretch>
        </p:blipFill>
        <p:spPr>
          <a:xfrm>
            <a:off x="9648396" y="85583"/>
            <a:ext cx="2063552" cy="1034856"/>
          </a:xfrm>
          <a:prstGeom prst="rect">
            <a:avLst/>
          </a:prstGeom>
        </p:spPr>
      </p:pic>
      <p:pic>
        <p:nvPicPr>
          <p:cNvPr id="11" name="Image 10">
            <a:extLst>
              <a:ext uri="{FF2B5EF4-FFF2-40B4-BE49-F238E27FC236}">
                <a16:creationId xmlns:a16="http://schemas.microsoft.com/office/drawing/2014/main" id="{ED506F14-ED0D-7542-8543-B7C07D594069}"/>
              </a:ext>
            </a:extLst>
          </p:cNvPr>
          <p:cNvPicPr>
            <a:picLocks noChangeAspect="1"/>
          </p:cNvPicPr>
          <p:nvPr/>
        </p:nvPicPr>
        <p:blipFill>
          <a:blip r:embed="rId3"/>
          <a:stretch>
            <a:fillRect/>
          </a:stretch>
        </p:blipFill>
        <p:spPr>
          <a:xfrm>
            <a:off x="8290428" y="240000"/>
            <a:ext cx="1196472" cy="741098"/>
          </a:xfrm>
          <a:prstGeom prst="rect">
            <a:avLst/>
          </a:prstGeom>
        </p:spPr>
      </p:pic>
    </p:spTree>
    <p:extLst>
      <p:ext uri="{BB962C8B-B14F-4D97-AF65-F5344CB8AC3E}">
        <p14:creationId xmlns:p14="http://schemas.microsoft.com/office/powerpoint/2010/main" val="419972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2" cy="6952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8228408" y="571500"/>
            <a:ext cx="876300" cy="6343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7236618" y="571500"/>
            <a:ext cx="876300" cy="6343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vec coins arrondis du même côté 3"/>
          <p:cNvSpPr/>
          <p:nvPr/>
        </p:nvSpPr>
        <p:spPr>
          <a:xfrm rot="5400000">
            <a:off x="1490667" y="69378"/>
            <a:ext cx="619120" cy="3600452"/>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t>CCF dans les enseignements généraux et professionnels</a:t>
            </a:r>
          </a:p>
        </p:txBody>
      </p:sp>
      <p:sp>
        <p:nvSpPr>
          <p:cNvPr id="21" name="Rectangle avec coins arrondis du même côté 20"/>
          <p:cNvSpPr/>
          <p:nvPr/>
        </p:nvSpPr>
        <p:spPr>
          <a:xfrm rot="5400000">
            <a:off x="1471616" y="-700947"/>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Enseignements dispensés conformément à la grille horaire et intégrant 6 semaines de PFMP</a:t>
            </a:r>
          </a:p>
        </p:txBody>
      </p:sp>
      <p:sp>
        <p:nvSpPr>
          <p:cNvPr id="22" name="Rectangle avec coins arrondis du même côté 21"/>
          <p:cNvSpPr/>
          <p:nvPr/>
        </p:nvSpPr>
        <p:spPr>
          <a:xfrm rot="5400000">
            <a:off x="1471616" y="877805"/>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Epreuves ponctuelles certificatives et jury de délibération</a:t>
            </a:r>
          </a:p>
        </p:txBody>
      </p:sp>
      <p:sp>
        <p:nvSpPr>
          <p:cNvPr id="23" name="Rectangle avec coins arrondis du même côté 22"/>
          <p:cNvSpPr/>
          <p:nvPr/>
        </p:nvSpPr>
        <p:spPr>
          <a:xfrm rot="5400000">
            <a:off x="1433513" y="1654854"/>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Parcours d’insertion professionnelle</a:t>
            </a:r>
          </a:p>
        </p:txBody>
      </p:sp>
      <p:sp>
        <p:nvSpPr>
          <p:cNvPr id="24" name="Rectangle avec coins arrondis du même côté 23"/>
          <p:cNvSpPr/>
          <p:nvPr/>
        </p:nvSpPr>
        <p:spPr>
          <a:xfrm rot="5400000">
            <a:off x="1469116" y="3899254"/>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Parcours de poursuite d’études</a:t>
            </a:r>
          </a:p>
        </p:txBody>
      </p:sp>
      <p:sp>
        <p:nvSpPr>
          <p:cNvPr id="25" name="Rectangle avec coins arrondis du même côté 24"/>
          <p:cNvSpPr/>
          <p:nvPr/>
        </p:nvSpPr>
        <p:spPr>
          <a:xfrm rot="5400000">
            <a:off x="1449836" y="2413975"/>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Certificat de spécialisation, CAP,  Titre Professionnel, FCIL, ambition emploi</a:t>
            </a:r>
          </a:p>
        </p:txBody>
      </p:sp>
      <p:sp>
        <p:nvSpPr>
          <p:cNvPr id="26" name="Rectangle avec coins arrondis du même côté 25"/>
          <p:cNvSpPr/>
          <p:nvPr/>
        </p:nvSpPr>
        <p:spPr>
          <a:xfrm rot="5400000">
            <a:off x="1471616" y="4639834"/>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Formation post bac de niveau 5 (BTS, …)</a:t>
            </a:r>
          </a:p>
        </p:txBody>
      </p:sp>
      <p:sp>
        <p:nvSpPr>
          <p:cNvPr id="27" name="Rectangle à coins arrondis 26"/>
          <p:cNvSpPr/>
          <p:nvPr/>
        </p:nvSpPr>
        <p:spPr>
          <a:xfrm>
            <a:off x="3943350" y="945979"/>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3914775" y="1735355"/>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3943350" y="2524731"/>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3943350" y="3301780"/>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3914775" y="4060901"/>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3943350" y="5546180"/>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3943350" y="6286760"/>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3943350" y="943583"/>
            <a:ext cx="3333750" cy="273289"/>
          </a:xfrm>
          <a:prstGeom prst="roundRect">
            <a:avLst>
              <a:gd name="adj" fmla="val 50000"/>
            </a:avLst>
          </a:prstGeom>
          <a:solidFill>
            <a:srgbClr val="02A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7236618" y="225592"/>
            <a:ext cx="876300" cy="3619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Mai</a:t>
            </a:r>
          </a:p>
        </p:txBody>
      </p:sp>
      <p:sp>
        <p:nvSpPr>
          <p:cNvPr id="44" name="Rectangle 43"/>
          <p:cNvSpPr/>
          <p:nvPr/>
        </p:nvSpPr>
        <p:spPr>
          <a:xfrm>
            <a:off x="8228408" y="228653"/>
            <a:ext cx="876300" cy="3619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Juin</a:t>
            </a:r>
          </a:p>
        </p:txBody>
      </p:sp>
      <p:sp>
        <p:nvSpPr>
          <p:cNvPr id="45" name="Rectangle à coins arrondis 44"/>
          <p:cNvSpPr/>
          <p:nvPr/>
        </p:nvSpPr>
        <p:spPr>
          <a:xfrm>
            <a:off x="3916860" y="1734372"/>
            <a:ext cx="3333750" cy="270463"/>
          </a:xfrm>
          <a:prstGeom prst="roundRect">
            <a:avLst>
              <a:gd name="adj" fmla="val 50000"/>
            </a:avLst>
          </a:prstGeom>
          <a:solidFill>
            <a:srgbClr val="02A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7230070" y="2525264"/>
            <a:ext cx="674490" cy="26743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à coins arrondis 46"/>
          <p:cNvSpPr/>
          <p:nvPr/>
        </p:nvSpPr>
        <p:spPr>
          <a:xfrm>
            <a:off x="8681203" y="2525264"/>
            <a:ext cx="439077" cy="26743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à coins arrondis 47"/>
          <p:cNvSpPr/>
          <p:nvPr/>
        </p:nvSpPr>
        <p:spPr>
          <a:xfrm>
            <a:off x="7807521" y="3302313"/>
            <a:ext cx="1049979" cy="281546"/>
          </a:xfrm>
          <a:prstGeom prst="roundRect">
            <a:avLst>
              <a:gd name="adj" fmla="val 50000"/>
            </a:avLst>
          </a:prstGeom>
          <a:solidFill>
            <a:srgbClr val="1A5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à coins arrondis 48"/>
          <p:cNvSpPr/>
          <p:nvPr/>
        </p:nvSpPr>
        <p:spPr>
          <a:xfrm>
            <a:off x="7799402" y="5546713"/>
            <a:ext cx="1058098" cy="26796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49"/>
          <p:cNvSpPr/>
          <p:nvPr/>
        </p:nvSpPr>
        <p:spPr>
          <a:xfrm>
            <a:off x="9964999" y="4061434"/>
            <a:ext cx="1082229" cy="267430"/>
          </a:xfrm>
          <a:prstGeom prst="roundRect">
            <a:avLst>
              <a:gd name="adj" fmla="val 50000"/>
            </a:avLst>
          </a:prstGeom>
          <a:solidFill>
            <a:srgbClr val="1A5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p:cNvSpPr/>
          <p:nvPr/>
        </p:nvSpPr>
        <p:spPr>
          <a:xfrm>
            <a:off x="9915265" y="6287293"/>
            <a:ext cx="1910023" cy="26743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en angle 52"/>
          <p:cNvCxnSpPr>
            <a:endCxn id="50" idx="1"/>
          </p:cNvCxnSpPr>
          <p:nvPr/>
        </p:nvCxnSpPr>
        <p:spPr>
          <a:xfrm>
            <a:off x="8713286" y="3433014"/>
            <a:ext cx="1251713" cy="762135"/>
          </a:xfrm>
          <a:prstGeom prst="bentConnector3">
            <a:avLst/>
          </a:prstGeom>
          <a:ln w="28575">
            <a:solidFill>
              <a:srgbClr val="1A5B9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49" idx="3"/>
            <a:endCxn id="51" idx="1"/>
          </p:cNvCxnSpPr>
          <p:nvPr/>
        </p:nvCxnSpPr>
        <p:spPr>
          <a:xfrm>
            <a:off x="8857500" y="5680695"/>
            <a:ext cx="1057765" cy="740313"/>
          </a:xfrm>
          <a:prstGeom prst="bentConnector3">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7799402" y="3035751"/>
            <a:ext cx="1495922" cy="276999"/>
          </a:xfrm>
          <a:prstGeom prst="rect">
            <a:avLst/>
          </a:prstGeom>
          <a:noFill/>
        </p:spPr>
        <p:txBody>
          <a:bodyPr wrap="none" rtlCol="0">
            <a:spAutoFit/>
          </a:bodyPr>
          <a:lstStyle/>
          <a:p>
            <a:r>
              <a:rPr lang="fr-FR" sz="1200" b="1" dirty="0">
                <a:solidFill>
                  <a:srgbClr val="1A5B91"/>
                </a:solidFill>
              </a:rPr>
              <a:t>6 semaines de PFMP</a:t>
            </a:r>
          </a:p>
        </p:txBody>
      </p:sp>
      <p:pic>
        <p:nvPicPr>
          <p:cNvPr id="59" name="Imag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3203" y="5975600"/>
            <a:ext cx="780140" cy="117021"/>
          </a:xfrm>
          <a:prstGeom prst="rect">
            <a:avLst/>
          </a:prstGeom>
        </p:spPr>
      </p:pic>
      <p:sp>
        <p:nvSpPr>
          <p:cNvPr id="61" name="Rectangle à coins arrondis 60"/>
          <p:cNvSpPr/>
          <p:nvPr/>
        </p:nvSpPr>
        <p:spPr>
          <a:xfrm>
            <a:off x="8857500" y="5890705"/>
            <a:ext cx="921807" cy="267430"/>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avec coins arrondis du même côté 61"/>
          <p:cNvSpPr/>
          <p:nvPr/>
        </p:nvSpPr>
        <p:spPr>
          <a:xfrm rot="5400000">
            <a:off x="1473900" y="3159929"/>
            <a:ext cx="619120" cy="3562349"/>
          </a:xfrm>
          <a:prstGeom prst="round2SameRect">
            <a:avLst>
              <a:gd name="adj1" fmla="val 50000"/>
              <a:gd name="adj2" fmla="val 0"/>
            </a:avLst>
          </a:prstGeom>
          <a:solidFill>
            <a:srgbClr val="64CC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b="1" dirty="0">
                <a:solidFill>
                  <a:schemeClr val="bg1"/>
                </a:solidFill>
              </a:rPr>
              <a:t>Insertion professionnelle</a:t>
            </a:r>
          </a:p>
        </p:txBody>
      </p:sp>
      <p:sp>
        <p:nvSpPr>
          <p:cNvPr id="63" name="Rectangle à coins arrondis 62"/>
          <p:cNvSpPr/>
          <p:nvPr/>
        </p:nvSpPr>
        <p:spPr>
          <a:xfrm>
            <a:off x="3938839" y="4806855"/>
            <a:ext cx="7886700" cy="26849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à coins arrondis 63"/>
          <p:cNvSpPr/>
          <p:nvPr/>
        </p:nvSpPr>
        <p:spPr>
          <a:xfrm>
            <a:off x="9989063" y="4807388"/>
            <a:ext cx="1843024" cy="266708"/>
          </a:xfrm>
          <a:prstGeom prst="roundRect">
            <a:avLst>
              <a:gd name="adj" fmla="val 50000"/>
            </a:avLst>
          </a:prstGeom>
          <a:solidFill>
            <a:srgbClr val="1A5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en angle 65"/>
          <p:cNvCxnSpPr>
            <a:endCxn id="64" idx="1"/>
          </p:cNvCxnSpPr>
          <p:nvPr/>
        </p:nvCxnSpPr>
        <p:spPr>
          <a:xfrm rot="16200000" flipH="1">
            <a:off x="8914146" y="3865825"/>
            <a:ext cx="1499372" cy="650461"/>
          </a:xfrm>
          <a:prstGeom prst="bentConnector2">
            <a:avLst/>
          </a:prstGeom>
          <a:ln w="28575">
            <a:solidFill>
              <a:srgbClr val="1A5B91"/>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e 70"/>
          <p:cNvGrpSpPr/>
          <p:nvPr/>
        </p:nvGrpSpPr>
        <p:grpSpPr>
          <a:xfrm>
            <a:off x="9645066" y="3749084"/>
            <a:ext cx="921807" cy="267430"/>
            <a:chOff x="9009900" y="6043105"/>
            <a:chExt cx="921807" cy="267430"/>
          </a:xfrm>
        </p:grpSpPr>
        <p:pic>
          <p:nvPicPr>
            <p:cNvPr id="69" name="Imag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5603" y="6128000"/>
              <a:ext cx="780140" cy="117021"/>
            </a:xfrm>
            <a:prstGeom prst="rect">
              <a:avLst/>
            </a:prstGeom>
          </p:spPr>
        </p:pic>
        <p:sp>
          <p:nvSpPr>
            <p:cNvPr id="70" name="Rectangle à coins arrondis 69"/>
            <p:cNvSpPr/>
            <p:nvPr/>
          </p:nvSpPr>
          <p:spPr>
            <a:xfrm>
              <a:off x="9009900" y="6043105"/>
              <a:ext cx="921807" cy="267430"/>
            </a:xfrm>
            <a:prstGeom prst="roundRect">
              <a:avLst>
                <a:gd name="adj" fmla="val 500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2" name="ZoneTexte 71"/>
          <p:cNvSpPr txBox="1"/>
          <p:nvPr/>
        </p:nvSpPr>
        <p:spPr>
          <a:xfrm>
            <a:off x="10519874" y="3777881"/>
            <a:ext cx="1566454" cy="246221"/>
          </a:xfrm>
          <a:prstGeom prst="rect">
            <a:avLst/>
          </a:prstGeom>
          <a:noFill/>
        </p:spPr>
        <p:txBody>
          <a:bodyPr wrap="none" rtlCol="0">
            <a:spAutoFit/>
          </a:bodyPr>
          <a:lstStyle/>
          <a:p>
            <a:r>
              <a:rPr lang="fr-FR" sz="1000" b="1" dirty="0">
                <a:solidFill>
                  <a:srgbClr val="1A5B91"/>
                </a:solidFill>
              </a:rPr>
              <a:t>Pour certaines formations</a:t>
            </a:r>
          </a:p>
        </p:txBody>
      </p:sp>
      <p:sp>
        <p:nvSpPr>
          <p:cNvPr id="73" name="ZoneTexte 72"/>
          <p:cNvSpPr txBox="1"/>
          <p:nvPr/>
        </p:nvSpPr>
        <p:spPr>
          <a:xfrm>
            <a:off x="3922614" y="647617"/>
            <a:ext cx="1784078" cy="276999"/>
          </a:xfrm>
          <a:prstGeom prst="rect">
            <a:avLst/>
          </a:prstGeom>
          <a:noFill/>
        </p:spPr>
        <p:txBody>
          <a:bodyPr wrap="none" rtlCol="0">
            <a:spAutoFit/>
          </a:bodyPr>
          <a:lstStyle/>
          <a:p>
            <a:r>
              <a:rPr lang="fr-FR" sz="1200" b="1" dirty="0">
                <a:solidFill>
                  <a:srgbClr val="02A5DF"/>
                </a:solidFill>
              </a:rPr>
              <a:t>Avec soutien au parcours</a:t>
            </a:r>
          </a:p>
        </p:txBody>
      </p:sp>
      <p:pic>
        <p:nvPicPr>
          <p:cNvPr id="75" name="Image 74"/>
          <p:cNvPicPr>
            <a:picLocks noChangeAspect="1"/>
          </p:cNvPicPr>
          <p:nvPr/>
        </p:nvPicPr>
        <p:blipFill rotWithShape="1">
          <a:blip r:embed="rId3"/>
          <a:srcRect t="8400" b="17930"/>
          <a:stretch/>
        </p:blipFill>
        <p:spPr>
          <a:xfrm>
            <a:off x="9134209" y="2536032"/>
            <a:ext cx="300278" cy="253233"/>
          </a:xfrm>
          <a:prstGeom prst="rect">
            <a:avLst/>
          </a:prstGeom>
        </p:spPr>
      </p:pic>
      <p:sp>
        <p:nvSpPr>
          <p:cNvPr id="76" name="ZoneTexte 75"/>
          <p:cNvSpPr txBox="1"/>
          <p:nvPr/>
        </p:nvSpPr>
        <p:spPr>
          <a:xfrm>
            <a:off x="8311879" y="2233329"/>
            <a:ext cx="1285032" cy="276999"/>
          </a:xfrm>
          <a:prstGeom prst="rect">
            <a:avLst/>
          </a:prstGeom>
          <a:noFill/>
        </p:spPr>
        <p:txBody>
          <a:bodyPr wrap="none" rtlCol="0">
            <a:spAutoFit/>
          </a:bodyPr>
          <a:lstStyle/>
          <a:p>
            <a:r>
              <a:rPr lang="fr-FR" sz="1200" b="1" dirty="0">
                <a:solidFill>
                  <a:srgbClr val="FF0000"/>
                </a:solidFill>
              </a:rPr>
              <a:t>PSE et oral projet</a:t>
            </a:r>
          </a:p>
        </p:txBody>
      </p:sp>
      <p:sp>
        <p:nvSpPr>
          <p:cNvPr id="77" name="ZoneTexte 76"/>
          <p:cNvSpPr txBox="1"/>
          <p:nvPr/>
        </p:nvSpPr>
        <p:spPr>
          <a:xfrm>
            <a:off x="108113" y="168848"/>
            <a:ext cx="8203766" cy="400110"/>
          </a:xfrm>
          <a:prstGeom prst="rect">
            <a:avLst/>
          </a:prstGeom>
          <a:noFill/>
        </p:spPr>
        <p:txBody>
          <a:bodyPr wrap="square" rtlCol="0">
            <a:spAutoFit/>
          </a:bodyPr>
          <a:lstStyle/>
          <a:p>
            <a:r>
              <a:rPr lang="fr-FR" sz="2000" b="1" dirty="0">
                <a:solidFill>
                  <a:schemeClr val="bg1"/>
                </a:solidFill>
              </a:rPr>
              <a:t>Une nouvelle organisation de la classe terminale à appréhender</a:t>
            </a:r>
          </a:p>
        </p:txBody>
      </p:sp>
      <p:sp>
        <p:nvSpPr>
          <p:cNvPr id="78" name="ZoneTexte 77"/>
          <p:cNvSpPr txBox="1"/>
          <p:nvPr/>
        </p:nvSpPr>
        <p:spPr>
          <a:xfrm>
            <a:off x="9897601" y="5925396"/>
            <a:ext cx="2163781" cy="400110"/>
          </a:xfrm>
          <a:prstGeom prst="rect">
            <a:avLst/>
          </a:prstGeom>
          <a:noFill/>
        </p:spPr>
        <p:txBody>
          <a:bodyPr wrap="square" rtlCol="0">
            <a:spAutoFit/>
          </a:bodyPr>
          <a:lstStyle/>
          <a:p>
            <a:r>
              <a:rPr lang="fr-FR" sz="1000" b="1" dirty="0">
                <a:solidFill>
                  <a:srgbClr val="1A5B91"/>
                </a:solidFill>
              </a:rPr>
              <a:t>Formations de niveau 5 </a:t>
            </a:r>
          </a:p>
          <a:p>
            <a:r>
              <a:rPr lang="fr-FR" sz="1000" b="1" dirty="0">
                <a:solidFill>
                  <a:srgbClr val="1A5B91"/>
                </a:solidFill>
              </a:rPr>
              <a:t>y compris par apprentissage</a:t>
            </a:r>
          </a:p>
        </p:txBody>
      </p:sp>
    </p:spTree>
    <p:extLst>
      <p:ext uri="{BB962C8B-B14F-4D97-AF65-F5344CB8AC3E}">
        <p14:creationId xmlns:p14="http://schemas.microsoft.com/office/powerpoint/2010/main" val="42510049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3340</TotalTime>
  <Words>1410</Words>
  <Application>Microsoft Office PowerPoint</Application>
  <PresentationFormat>Grand écran</PresentationFormat>
  <Paragraphs>170</Paragraphs>
  <Slides>13</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Aptos</vt:lpstr>
      <vt:lpstr>Arial</vt:lpstr>
      <vt:lpstr>Calibri</vt:lpstr>
      <vt:lpstr>Calibri Light</vt:lpstr>
      <vt:lpstr>Courier New</vt:lpstr>
      <vt:lpstr>Marianne</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HELARD</dc:creator>
  <cp:lastModifiedBy>UNETP - Nathalie POZZETTO</cp:lastModifiedBy>
  <cp:revision>71</cp:revision>
  <dcterms:created xsi:type="dcterms:W3CDTF">2024-03-05T07:37:30Z</dcterms:created>
  <dcterms:modified xsi:type="dcterms:W3CDTF">2024-04-10T12:40:06Z</dcterms:modified>
</cp:coreProperties>
</file>